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2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75" r:id="rId23"/>
    <p:sldId id="276" r:id="rId24"/>
    <p:sldId id="280" r:id="rId25"/>
    <p:sldId id="281" r:id="rId26"/>
    <p:sldId id="282" r:id="rId27"/>
    <p:sldId id="277" r:id="rId28"/>
    <p:sldId id="293" r:id="rId29"/>
    <p:sldId id="284" r:id="rId30"/>
    <p:sldId id="285" r:id="rId31"/>
    <p:sldId id="286" r:id="rId32"/>
    <p:sldId id="296" r:id="rId33"/>
    <p:sldId id="287" r:id="rId34"/>
    <p:sldId id="288" r:id="rId35"/>
    <p:sldId id="294" r:id="rId36"/>
    <p:sldId id="289" r:id="rId37"/>
    <p:sldId id="290" r:id="rId38"/>
    <p:sldId id="295" r:id="rId39"/>
    <p:sldId id="291" r:id="rId40"/>
    <p:sldId id="292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4"/>
    <p:restoredTop sz="94771"/>
  </p:normalViewPr>
  <p:slideViewPr>
    <p:cSldViewPr snapToGrid="0" snapToObjects="1">
      <p:cViewPr varScale="1">
        <p:scale>
          <a:sx n="100" d="100"/>
          <a:sy n="100" d="100"/>
        </p:scale>
        <p:origin x="4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2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4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7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88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08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91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3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94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0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2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3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2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9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34A71CD-F321-8F4E-9AC5-6100DE0B5D8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3BF9BFF-9EF4-D74C-BE83-ABC17498B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80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7">
            <a:extLst>
              <a:ext uri="{FF2B5EF4-FFF2-40B4-BE49-F238E27FC236}">
                <a16:creationId xmlns:a16="http://schemas.microsoft.com/office/drawing/2014/main" id="{69BA26BC-113C-4698-8859-A985C832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9">
            <a:extLst>
              <a:ext uri="{FF2B5EF4-FFF2-40B4-BE49-F238E27FC236}">
                <a16:creationId xmlns:a16="http://schemas.microsoft.com/office/drawing/2014/main" id="{A68B73B6-D77B-4B55-8538-206CEFD2A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solidFill>
            <a:schemeClr val="bg2"/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72D0F-60BE-8146-B5A6-82E3A2515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6887" y="2007703"/>
            <a:ext cx="8998224" cy="1802297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Change point support vector machine</a:t>
            </a:r>
            <a:br>
              <a:rPr lang="en-US" dirty="0"/>
            </a:br>
            <a:r>
              <a:rPr lang="en-US" sz="2800" dirty="0"/>
              <a:t>with l1 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7264E-AA27-EF41-A343-289A908E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sz="2600" dirty="0"/>
              <a:t>Ryan Lattanzi</a:t>
            </a:r>
          </a:p>
        </p:txBody>
      </p:sp>
    </p:spTree>
    <p:extLst>
      <p:ext uri="{BB962C8B-B14F-4D97-AF65-F5344CB8AC3E}">
        <p14:creationId xmlns:p14="http://schemas.microsoft.com/office/powerpoint/2010/main" val="59233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FF79-AE82-C944-A9D5-D2FFD2B7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CE01E-FA96-4446-8753-96F80B5F43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320801"/>
                <a:ext cx="9905998" cy="210819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Setting: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training observations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Class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CE01E-FA96-4446-8753-96F80B5F4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320801"/>
                <a:ext cx="9905998" cy="2108199"/>
              </a:xfrm>
              <a:blipFill>
                <a:blip r:embed="rId2"/>
                <a:stretch>
                  <a:fillRect l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FC4A547-7963-7646-8B46-6C1D619B02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248916"/>
                  </p:ext>
                </p:extLst>
              </p:nvPr>
            </p:nvGraphicFramePr>
            <p:xfrm>
              <a:off x="1932312" y="3429000"/>
              <a:ext cx="8324200" cy="28938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0525">
                      <a:extLst>
                        <a:ext uri="{9D8B030D-6E8A-4147-A177-3AD203B41FA5}">
                          <a16:colId xmlns:a16="http://schemas.microsoft.com/office/drawing/2014/main" val="81527593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6055546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2267404124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4145961604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2946556786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114830765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780033971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3348246813"/>
                        </a:ext>
                      </a:extLst>
                    </a:gridCol>
                  </a:tblGrid>
                  <a:tr h="5905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5837078"/>
                      </a:ext>
                    </a:extLst>
                  </a:tr>
                  <a:tr h="5905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89434975"/>
                      </a:ext>
                    </a:extLst>
                  </a:tr>
                  <a:tr h="5905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437754"/>
                      </a:ext>
                    </a:extLst>
                  </a:tr>
                  <a:tr h="5610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4168460"/>
                      </a:ext>
                    </a:extLst>
                  </a:tr>
                  <a:tr h="5610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4974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FC4A547-7963-7646-8B46-6C1D619B02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248916"/>
                  </p:ext>
                </p:extLst>
              </p:nvPr>
            </p:nvGraphicFramePr>
            <p:xfrm>
              <a:off x="1932312" y="3429000"/>
              <a:ext cx="8324200" cy="28938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0525">
                      <a:extLst>
                        <a:ext uri="{9D8B030D-6E8A-4147-A177-3AD203B41FA5}">
                          <a16:colId xmlns:a16="http://schemas.microsoft.com/office/drawing/2014/main" val="81527593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6055546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2267404124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4145961604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2946556786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114830765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780033971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3348246813"/>
                        </a:ext>
                      </a:extLst>
                    </a:gridCol>
                  </a:tblGrid>
                  <a:tr h="590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20" t="-2128" r="-7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0" t="-2128" r="-6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20" t="-2128" r="-5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220" t="-2128" r="-4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220" t="-2128" r="-3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220" t="-2128" r="-2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1220" t="-2128" r="-1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220" t="-2128" b="-3872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837078"/>
                      </a:ext>
                    </a:extLst>
                  </a:tr>
                  <a:tr h="590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20" t="-104348" r="-7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0" t="-104348" r="-6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20" t="-104348" r="-5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220" t="-104348" r="-4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220" t="-104348" r="-3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220" t="-104348" r="-2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1220" t="-104348" r="-1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220" t="-104348" b="-2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434975"/>
                      </a:ext>
                    </a:extLst>
                  </a:tr>
                  <a:tr h="590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20" t="-200000" r="-7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0" t="-200000" r="-6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20" t="-200000" r="-5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220" t="-200000" r="-4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220" t="-200000" r="-3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220" t="-200000" r="-2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1220" t="-200000" r="-1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220" t="-200000" b="-189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8437754"/>
                      </a:ext>
                    </a:extLst>
                  </a:tr>
                  <a:tr h="5610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20" t="-320455" r="-7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0" t="-320455" r="-6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20" t="-320455" r="-5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220" t="-320455" r="-4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220" t="-320455" r="-3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220" t="-320455" r="-2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1220" t="-320455" r="-1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220" t="-320455" b="-1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168460"/>
                      </a:ext>
                    </a:extLst>
                  </a:tr>
                  <a:tr h="5610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20" t="-420455" r="-7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0" t="-420455" r="-6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20" t="-420455" r="-5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220" t="-420455" r="-4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220" t="-420455" r="-3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220" t="-420455" r="-2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1220" t="-420455" r="-1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220" t="-420455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4974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29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4CA3-7BE2-DC42-A4DF-3D59A133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0BF5D3-B91C-C441-8C36-5B896276F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339403"/>
                <a:ext cx="9905998" cy="44517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</m:oMath>
                  </m:oMathPara>
                </a14:m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sz="3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∀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0BF5D3-B91C-C441-8C36-5B896276F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339403"/>
                <a:ext cx="9905998" cy="44517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35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D0E48-1BE3-AB4D-87C4-A1489F002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Can we always find this solution?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6F40E-08A9-9A43-A0B4-57D8E7DC0BE8}"/>
              </a:ext>
            </a:extLst>
          </p:cNvPr>
          <p:cNvSpPr txBox="1"/>
          <p:nvPr/>
        </p:nvSpPr>
        <p:spPr>
          <a:xfrm>
            <a:off x="2588653" y="1365159"/>
            <a:ext cx="30308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/>
              <a:t>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E501C-D16C-B64B-8782-1946E3D247CA}"/>
              </a:ext>
            </a:extLst>
          </p:cNvPr>
          <p:cNvSpPr txBox="1"/>
          <p:nvPr/>
        </p:nvSpPr>
        <p:spPr>
          <a:xfrm>
            <a:off x="5651680" y="1350132"/>
            <a:ext cx="30308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60607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55D-A537-1842-8118-D25CDD30D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THE NON-SEPARABLE CASE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EF1A8E-2F13-B447-806A-C7EF20CC7CE8}"/>
              </a:ext>
            </a:extLst>
          </p:cNvPr>
          <p:cNvSpPr/>
          <p:nvPr/>
        </p:nvSpPr>
        <p:spPr>
          <a:xfrm>
            <a:off x="1879600" y="1591733"/>
            <a:ext cx="8094133" cy="436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A4ADF3-4287-194F-88A0-CC39D51EFFB8}"/>
              </a:ext>
            </a:extLst>
          </p:cNvPr>
          <p:cNvCxnSpPr>
            <a:cxnSpLocks/>
          </p:cNvCxnSpPr>
          <p:nvPr/>
        </p:nvCxnSpPr>
        <p:spPr>
          <a:xfrm flipV="1">
            <a:off x="2489201" y="1964268"/>
            <a:ext cx="0" cy="3964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6BDB62-C2E0-F74E-91F9-15180329F303}"/>
              </a:ext>
            </a:extLst>
          </p:cNvPr>
          <p:cNvCxnSpPr>
            <a:cxnSpLocks/>
          </p:cNvCxnSpPr>
          <p:nvPr/>
        </p:nvCxnSpPr>
        <p:spPr>
          <a:xfrm>
            <a:off x="1921935" y="5503335"/>
            <a:ext cx="7323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72CB9F4-BD6D-7B4A-BD7C-55F2347898C7}"/>
              </a:ext>
            </a:extLst>
          </p:cNvPr>
          <p:cNvSpPr/>
          <p:nvPr/>
        </p:nvSpPr>
        <p:spPr>
          <a:xfrm>
            <a:off x="2810931" y="3200401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CB1E1D-3833-4F47-A53F-3FF5F555284C}"/>
              </a:ext>
            </a:extLst>
          </p:cNvPr>
          <p:cNvSpPr/>
          <p:nvPr/>
        </p:nvSpPr>
        <p:spPr>
          <a:xfrm>
            <a:off x="3718984" y="245957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6B5ED7-9200-944D-AFEE-2A509B0CA278}"/>
              </a:ext>
            </a:extLst>
          </p:cNvPr>
          <p:cNvSpPr/>
          <p:nvPr/>
        </p:nvSpPr>
        <p:spPr>
          <a:xfrm>
            <a:off x="5135033" y="3846515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C7A046-E7E0-E340-81B2-DF3E9138AF7E}"/>
              </a:ext>
            </a:extLst>
          </p:cNvPr>
          <p:cNvSpPr/>
          <p:nvPr/>
        </p:nvSpPr>
        <p:spPr>
          <a:xfrm>
            <a:off x="4051307" y="4419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0BED63-65E8-5C48-BAEF-A28206F373EA}"/>
              </a:ext>
            </a:extLst>
          </p:cNvPr>
          <p:cNvSpPr/>
          <p:nvPr/>
        </p:nvSpPr>
        <p:spPr>
          <a:xfrm>
            <a:off x="6036735" y="2549525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9B50A0-E771-C745-A171-DC253E9D6B09}"/>
              </a:ext>
            </a:extLst>
          </p:cNvPr>
          <p:cNvSpPr/>
          <p:nvPr/>
        </p:nvSpPr>
        <p:spPr>
          <a:xfrm>
            <a:off x="3361271" y="351261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72EC24-6902-9C43-AC83-693B42C3A1D2}"/>
              </a:ext>
            </a:extLst>
          </p:cNvPr>
          <p:cNvSpPr/>
          <p:nvPr/>
        </p:nvSpPr>
        <p:spPr>
          <a:xfrm>
            <a:off x="2901950" y="4165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471367-3202-084C-B0E9-A7A81B7EFB22}"/>
              </a:ext>
            </a:extLst>
          </p:cNvPr>
          <p:cNvSpPr/>
          <p:nvPr/>
        </p:nvSpPr>
        <p:spPr>
          <a:xfrm>
            <a:off x="6675969" y="201215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DB8D13-AF74-D546-BBE3-1D8518A00FAB}"/>
              </a:ext>
            </a:extLst>
          </p:cNvPr>
          <p:cNvSpPr/>
          <p:nvPr/>
        </p:nvSpPr>
        <p:spPr>
          <a:xfrm>
            <a:off x="7636930" y="2510366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182B1C-48DD-CD44-9BEF-7445EEA14AD3}"/>
              </a:ext>
            </a:extLst>
          </p:cNvPr>
          <p:cNvSpPr/>
          <p:nvPr/>
        </p:nvSpPr>
        <p:spPr>
          <a:xfrm>
            <a:off x="7365998" y="3115734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440540-9F70-3444-BB36-CB55796258AC}"/>
              </a:ext>
            </a:extLst>
          </p:cNvPr>
          <p:cNvSpPr/>
          <p:nvPr/>
        </p:nvSpPr>
        <p:spPr>
          <a:xfrm>
            <a:off x="8373534" y="3429002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F364B9-6C8F-2C4A-9539-0BB6BD272C30}"/>
              </a:ext>
            </a:extLst>
          </p:cNvPr>
          <p:cNvSpPr/>
          <p:nvPr/>
        </p:nvSpPr>
        <p:spPr>
          <a:xfrm>
            <a:off x="6197609" y="43518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CCEDC4-B055-7A45-9325-BA0ADB081077}"/>
              </a:ext>
            </a:extLst>
          </p:cNvPr>
          <p:cNvSpPr/>
          <p:nvPr/>
        </p:nvSpPr>
        <p:spPr>
          <a:xfrm>
            <a:off x="3835402" y="29294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47C0C8-7058-C748-9942-84C248DC61D0}"/>
              </a:ext>
            </a:extLst>
          </p:cNvPr>
          <p:cNvSpPr/>
          <p:nvPr/>
        </p:nvSpPr>
        <p:spPr>
          <a:xfrm>
            <a:off x="4157138" y="376661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7D370E-39DB-8642-8A3A-2D2BB1E2FD21}"/>
              </a:ext>
            </a:extLst>
          </p:cNvPr>
          <p:cNvSpPr/>
          <p:nvPr/>
        </p:nvSpPr>
        <p:spPr>
          <a:xfrm>
            <a:off x="6163735" y="3369734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445C4B-AD1A-8246-B81B-1D4BFFC36CB1}"/>
                  </a:ext>
                </a:extLst>
              </p:cNvPr>
              <p:cNvSpPr txBox="1"/>
              <p:nvPr/>
            </p:nvSpPr>
            <p:spPr>
              <a:xfrm>
                <a:off x="8898466" y="5558937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445C4B-AD1A-8246-B81B-1D4BFFC36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466" y="5558937"/>
                <a:ext cx="55879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E8AE28-7C6D-A147-ADFF-9175EF7022E8}"/>
                  </a:ext>
                </a:extLst>
              </p:cNvPr>
              <p:cNvSpPr txBox="1"/>
              <p:nvPr/>
            </p:nvSpPr>
            <p:spPr>
              <a:xfrm>
                <a:off x="1921935" y="1870101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E8AE28-7C6D-A147-ADFF-9175EF702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935" y="1870101"/>
                <a:ext cx="5587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0D1788BD-4E8A-FF4E-82B7-51B3B2AE25E7}"/>
              </a:ext>
            </a:extLst>
          </p:cNvPr>
          <p:cNvSpPr/>
          <p:nvPr/>
        </p:nvSpPr>
        <p:spPr>
          <a:xfrm>
            <a:off x="4864102" y="2844801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68AD9D-28FA-BB44-9038-83FCD2F00865}"/>
              </a:ext>
            </a:extLst>
          </p:cNvPr>
          <p:cNvSpPr/>
          <p:nvPr/>
        </p:nvSpPr>
        <p:spPr>
          <a:xfrm>
            <a:off x="7205133" y="4466169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B6F2CAB-3E5C-3A48-AB6B-7AD41BB26AB9}"/>
              </a:ext>
            </a:extLst>
          </p:cNvPr>
          <p:cNvSpPr/>
          <p:nvPr/>
        </p:nvSpPr>
        <p:spPr>
          <a:xfrm>
            <a:off x="5069415" y="4498448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7DD30D-F016-1B41-AB56-1AD8A969EC1D}"/>
              </a:ext>
            </a:extLst>
          </p:cNvPr>
          <p:cNvSpPr/>
          <p:nvPr/>
        </p:nvSpPr>
        <p:spPr>
          <a:xfrm>
            <a:off x="6637873" y="264160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BE86E6-9461-B64A-BBD2-B4D62511FE6A}"/>
              </a:ext>
            </a:extLst>
          </p:cNvPr>
          <p:cNvSpPr/>
          <p:nvPr/>
        </p:nvSpPr>
        <p:spPr>
          <a:xfrm>
            <a:off x="7636931" y="391160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0F144E-F020-E54E-8AEA-14CC60F685C6}"/>
              </a:ext>
            </a:extLst>
          </p:cNvPr>
          <p:cNvSpPr/>
          <p:nvPr/>
        </p:nvSpPr>
        <p:spPr>
          <a:xfrm>
            <a:off x="5323415" y="2257424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52799BE-2B3C-3C4A-AC11-5052EA95E307}"/>
              </a:ext>
            </a:extLst>
          </p:cNvPr>
          <p:cNvCxnSpPr/>
          <p:nvPr/>
        </p:nvCxnSpPr>
        <p:spPr>
          <a:xfrm>
            <a:off x="4356106" y="1659468"/>
            <a:ext cx="2603499" cy="42180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926B90-6169-8140-9AC7-4B726AC18256}"/>
              </a:ext>
            </a:extLst>
          </p:cNvPr>
          <p:cNvCxnSpPr>
            <a:cxnSpLocks/>
          </p:cNvCxnSpPr>
          <p:nvPr/>
        </p:nvCxnSpPr>
        <p:spPr>
          <a:xfrm flipV="1">
            <a:off x="4106335" y="2384424"/>
            <a:ext cx="1090080" cy="54504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1C78C5-88EB-9844-80F8-49B77A841417}"/>
              </a:ext>
            </a:extLst>
          </p:cNvPr>
          <p:cNvCxnSpPr>
            <a:cxnSpLocks/>
          </p:cNvCxnSpPr>
          <p:nvPr/>
        </p:nvCxnSpPr>
        <p:spPr>
          <a:xfrm flipV="1">
            <a:off x="4428071" y="3126583"/>
            <a:ext cx="1196973" cy="63261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2EE2798-DD1D-DC42-AD8D-52F12D317F99}"/>
              </a:ext>
            </a:extLst>
          </p:cNvPr>
          <p:cNvCxnSpPr/>
          <p:nvPr/>
        </p:nvCxnSpPr>
        <p:spPr>
          <a:xfrm>
            <a:off x="4017441" y="1784063"/>
            <a:ext cx="2603499" cy="42180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DAAE52-7060-F54F-A85C-59F9FD0C68EE}"/>
              </a:ext>
            </a:extLst>
          </p:cNvPr>
          <p:cNvCxnSpPr/>
          <p:nvPr/>
        </p:nvCxnSpPr>
        <p:spPr>
          <a:xfrm>
            <a:off x="4694768" y="1550201"/>
            <a:ext cx="2603499" cy="42180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995889-0C03-ED4F-9A35-576E6992EA78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4946655" y="2766328"/>
            <a:ext cx="1127277" cy="5748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B48C7FA-F1E2-9F41-9859-F53F9EF57FE9}"/>
              </a:ext>
            </a:extLst>
          </p:cNvPr>
          <p:cNvCxnSpPr>
            <a:cxnSpLocks/>
          </p:cNvCxnSpPr>
          <p:nvPr/>
        </p:nvCxnSpPr>
        <p:spPr>
          <a:xfrm flipV="1">
            <a:off x="6163735" y="4681223"/>
            <a:ext cx="1061515" cy="5711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32D375B-3AA5-D84E-819E-DE03ED19008A}"/>
                  </a:ext>
                </a:extLst>
              </p:cNvPr>
              <p:cNvSpPr txBox="1"/>
              <p:nvPr/>
            </p:nvSpPr>
            <p:spPr>
              <a:xfrm>
                <a:off x="4080943" y="2370661"/>
                <a:ext cx="512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32D375B-3AA5-D84E-819E-DE03ED190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943" y="2370661"/>
                <a:ext cx="5122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6ACF32D-5DC4-5248-9FD9-017314A6A113}"/>
                  </a:ext>
                </a:extLst>
              </p:cNvPr>
              <p:cNvSpPr txBox="1"/>
              <p:nvPr/>
            </p:nvSpPr>
            <p:spPr>
              <a:xfrm>
                <a:off x="5503337" y="2523061"/>
                <a:ext cx="512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6ACF32D-5DC4-5248-9FD9-017314A6A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37" y="2523061"/>
                <a:ext cx="5122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0AA150B-87AE-874E-BB35-97A9605AD341}"/>
                  </a:ext>
                </a:extLst>
              </p:cNvPr>
              <p:cNvSpPr txBox="1"/>
              <p:nvPr/>
            </p:nvSpPr>
            <p:spPr>
              <a:xfrm>
                <a:off x="4453476" y="3234258"/>
                <a:ext cx="512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0AA150B-87AE-874E-BB35-97A9605A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476" y="3234258"/>
                <a:ext cx="5122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970FD3-973F-9F4A-8D0D-0656730CEE79}"/>
                  </a:ext>
                </a:extLst>
              </p:cNvPr>
              <p:cNvSpPr txBox="1"/>
              <p:nvPr/>
            </p:nvSpPr>
            <p:spPr>
              <a:xfrm>
                <a:off x="6620940" y="4368416"/>
                <a:ext cx="512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970FD3-973F-9F4A-8D0D-0656730CE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940" y="4368416"/>
                <a:ext cx="5122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59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924F-566B-934D-9CF2-D70382944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New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BC968D1-F478-264A-A9EB-EBF44C171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339403"/>
                <a:ext cx="9905998" cy="445179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0,       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BC968D1-F478-264A-A9EB-EBF44C171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339403"/>
                <a:ext cx="9905998" cy="44517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26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8B20-0E94-2E4A-8325-467F3663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Tuning the parameter 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AEC40A-3F19-2E4B-BB2D-A8D384B66E1A}"/>
              </a:ext>
            </a:extLst>
          </p:cNvPr>
          <p:cNvSpPr/>
          <p:nvPr/>
        </p:nvSpPr>
        <p:spPr>
          <a:xfrm>
            <a:off x="1879600" y="1591733"/>
            <a:ext cx="8094133" cy="436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246135-B16E-B240-A0B0-8D079645BE2D}"/>
              </a:ext>
            </a:extLst>
          </p:cNvPr>
          <p:cNvCxnSpPr>
            <a:cxnSpLocks/>
          </p:cNvCxnSpPr>
          <p:nvPr/>
        </p:nvCxnSpPr>
        <p:spPr>
          <a:xfrm flipV="1">
            <a:off x="2489201" y="1964268"/>
            <a:ext cx="0" cy="3964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050B1C-4F4B-1A47-ADF4-BDF4DD1A9835}"/>
              </a:ext>
            </a:extLst>
          </p:cNvPr>
          <p:cNvCxnSpPr>
            <a:cxnSpLocks/>
          </p:cNvCxnSpPr>
          <p:nvPr/>
        </p:nvCxnSpPr>
        <p:spPr>
          <a:xfrm>
            <a:off x="1921935" y="5503335"/>
            <a:ext cx="7323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C7543C-C985-0C4B-B4F2-5CA347CC729D}"/>
              </a:ext>
            </a:extLst>
          </p:cNvPr>
          <p:cNvSpPr/>
          <p:nvPr/>
        </p:nvSpPr>
        <p:spPr>
          <a:xfrm>
            <a:off x="2810931" y="3200401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EA55D4-78AE-4744-8203-21F8FB89CA19}"/>
              </a:ext>
            </a:extLst>
          </p:cNvPr>
          <p:cNvSpPr/>
          <p:nvPr/>
        </p:nvSpPr>
        <p:spPr>
          <a:xfrm>
            <a:off x="3718984" y="245957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33DCD1-2D99-E245-84CC-8362414BA7BA}"/>
              </a:ext>
            </a:extLst>
          </p:cNvPr>
          <p:cNvSpPr/>
          <p:nvPr/>
        </p:nvSpPr>
        <p:spPr>
          <a:xfrm>
            <a:off x="5135033" y="3846515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337B8F-C70C-1E47-AF9F-D52377EBEDB1}"/>
              </a:ext>
            </a:extLst>
          </p:cNvPr>
          <p:cNvSpPr/>
          <p:nvPr/>
        </p:nvSpPr>
        <p:spPr>
          <a:xfrm>
            <a:off x="4051307" y="4419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171DC2-B76F-ED4D-B69F-6D3805FDA2AF}"/>
              </a:ext>
            </a:extLst>
          </p:cNvPr>
          <p:cNvSpPr/>
          <p:nvPr/>
        </p:nvSpPr>
        <p:spPr>
          <a:xfrm>
            <a:off x="6036735" y="2549525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DA8748-7E43-1B44-9778-252079C356EC}"/>
              </a:ext>
            </a:extLst>
          </p:cNvPr>
          <p:cNvSpPr/>
          <p:nvPr/>
        </p:nvSpPr>
        <p:spPr>
          <a:xfrm>
            <a:off x="3361271" y="351261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6DC157-944F-DC46-B7A6-F9E30A5A95AB}"/>
              </a:ext>
            </a:extLst>
          </p:cNvPr>
          <p:cNvSpPr/>
          <p:nvPr/>
        </p:nvSpPr>
        <p:spPr>
          <a:xfrm>
            <a:off x="2901950" y="4165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EE7E2C-DA08-0A4D-A4B6-6807178C7D77}"/>
              </a:ext>
            </a:extLst>
          </p:cNvPr>
          <p:cNvSpPr/>
          <p:nvPr/>
        </p:nvSpPr>
        <p:spPr>
          <a:xfrm>
            <a:off x="6675969" y="201215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EA1CA-CA83-594A-90CA-1848880548CD}"/>
              </a:ext>
            </a:extLst>
          </p:cNvPr>
          <p:cNvSpPr/>
          <p:nvPr/>
        </p:nvSpPr>
        <p:spPr>
          <a:xfrm>
            <a:off x="7636930" y="2510366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B4872D-B302-564D-9F3E-9F0D5E12595B}"/>
              </a:ext>
            </a:extLst>
          </p:cNvPr>
          <p:cNvSpPr/>
          <p:nvPr/>
        </p:nvSpPr>
        <p:spPr>
          <a:xfrm>
            <a:off x="7365998" y="3115734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CA9233-AE88-C547-AF6D-4AB712B7AFB1}"/>
              </a:ext>
            </a:extLst>
          </p:cNvPr>
          <p:cNvSpPr/>
          <p:nvPr/>
        </p:nvSpPr>
        <p:spPr>
          <a:xfrm>
            <a:off x="8373534" y="3429002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A7AF51-AD39-CA4C-B237-6859255E369F}"/>
              </a:ext>
            </a:extLst>
          </p:cNvPr>
          <p:cNvSpPr/>
          <p:nvPr/>
        </p:nvSpPr>
        <p:spPr>
          <a:xfrm>
            <a:off x="6197609" y="43518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CED0D-0F10-2E4B-A381-75CE7E039581}"/>
              </a:ext>
            </a:extLst>
          </p:cNvPr>
          <p:cNvSpPr/>
          <p:nvPr/>
        </p:nvSpPr>
        <p:spPr>
          <a:xfrm>
            <a:off x="3835402" y="29294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C11A96-44B9-2C48-AC72-73D2D1A20CA8}"/>
              </a:ext>
            </a:extLst>
          </p:cNvPr>
          <p:cNvSpPr/>
          <p:nvPr/>
        </p:nvSpPr>
        <p:spPr>
          <a:xfrm>
            <a:off x="4157138" y="376661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92EC75-E3B7-D94F-BD2C-B546A2876CD8}"/>
              </a:ext>
            </a:extLst>
          </p:cNvPr>
          <p:cNvSpPr/>
          <p:nvPr/>
        </p:nvSpPr>
        <p:spPr>
          <a:xfrm>
            <a:off x="6163735" y="3369734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081D1D-9E76-2C44-A84E-43C15DBEF898}"/>
                  </a:ext>
                </a:extLst>
              </p:cNvPr>
              <p:cNvSpPr txBox="1"/>
              <p:nvPr/>
            </p:nvSpPr>
            <p:spPr>
              <a:xfrm>
                <a:off x="8898466" y="5558937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081D1D-9E76-2C44-A84E-43C15DBEF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466" y="5558937"/>
                <a:ext cx="55879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77DF2B-E030-B94F-BAC4-DE4D8F803F8B}"/>
                  </a:ext>
                </a:extLst>
              </p:cNvPr>
              <p:cNvSpPr txBox="1"/>
              <p:nvPr/>
            </p:nvSpPr>
            <p:spPr>
              <a:xfrm>
                <a:off x="1921935" y="1870101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77DF2B-E030-B94F-BAC4-DE4D8F803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935" y="1870101"/>
                <a:ext cx="5587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BB856557-9ADE-4F42-B6BF-F3374B04972D}"/>
              </a:ext>
            </a:extLst>
          </p:cNvPr>
          <p:cNvSpPr/>
          <p:nvPr/>
        </p:nvSpPr>
        <p:spPr>
          <a:xfrm>
            <a:off x="4864102" y="2844801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3986B1-29D3-6146-8CC7-A1D4F875ECCE}"/>
              </a:ext>
            </a:extLst>
          </p:cNvPr>
          <p:cNvSpPr/>
          <p:nvPr/>
        </p:nvSpPr>
        <p:spPr>
          <a:xfrm>
            <a:off x="7205133" y="4466169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DC83F9-EEAD-064F-ADA1-2E935B667783}"/>
              </a:ext>
            </a:extLst>
          </p:cNvPr>
          <p:cNvSpPr/>
          <p:nvPr/>
        </p:nvSpPr>
        <p:spPr>
          <a:xfrm>
            <a:off x="5069415" y="4498448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A97FCB-4D56-094F-8145-DC74BAD1E11B}"/>
              </a:ext>
            </a:extLst>
          </p:cNvPr>
          <p:cNvSpPr/>
          <p:nvPr/>
        </p:nvSpPr>
        <p:spPr>
          <a:xfrm>
            <a:off x="6637873" y="264160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C9EDA1-921A-E744-9837-02A815DE74B2}"/>
              </a:ext>
            </a:extLst>
          </p:cNvPr>
          <p:cNvSpPr/>
          <p:nvPr/>
        </p:nvSpPr>
        <p:spPr>
          <a:xfrm>
            <a:off x="7636931" y="391160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AF1BB-BBF6-0D40-89C3-527E87BDA8C1}"/>
              </a:ext>
            </a:extLst>
          </p:cNvPr>
          <p:cNvSpPr/>
          <p:nvPr/>
        </p:nvSpPr>
        <p:spPr>
          <a:xfrm>
            <a:off x="5323415" y="2257424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CF0D8-A7F1-074C-A136-8104CF62DB35}"/>
              </a:ext>
            </a:extLst>
          </p:cNvPr>
          <p:cNvCxnSpPr/>
          <p:nvPr/>
        </p:nvCxnSpPr>
        <p:spPr>
          <a:xfrm>
            <a:off x="4356106" y="1659468"/>
            <a:ext cx="2603499" cy="42180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F7C7EB-0076-A54F-A11E-AA54B5BE71E6}"/>
              </a:ext>
            </a:extLst>
          </p:cNvPr>
          <p:cNvCxnSpPr/>
          <p:nvPr/>
        </p:nvCxnSpPr>
        <p:spPr>
          <a:xfrm>
            <a:off x="4184868" y="1629515"/>
            <a:ext cx="2603499" cy="42180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AEAB3-4C6A-304F-A5BA-61F384A5D274}"/>
              </a:ext>
            </a:extLst>
          </p:cNvPr>
          <p:cNvCxnSpPr/>
          <p:nvPr/>
        </p:nvCxnSpPr>
        <p:spPr>
          <a:xfrm>
            <a:off x="4450067" y="1614596"/>
            <a:ext cx="2603499" cy="42180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63E267E-65B8-B94C-8616-CD643BD8EAD5}"/>
              </a:ext>
            </a:extLst>
          </p:cNvPr>
          <p:cNvSpPr txBox="1"/>
          <p:nvPr/>
        </p:nvSpPr>
        <p:spPr>
          <a:xfrm>
            <a:off x="5118102" y="1672735"/>
            <a:ext cx="199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Smaller C</a:t>
            </a:r>
          </a:p>
        </p:txBody>
      </p:sp>
    </p:spTree>
    <p:extLst>
      <p:ext uri="{BB962C8B-B14F-4D97-AF65-F5344CB8AC3E}">
        <p14:creationId xmlns:p14="http://schemas.microsoft.com/office/powerpoint/2010/main" val="41670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86E3-FD17-964A-BD81-0A430987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Tuning the parameter 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F72742-C85C-1F47-B2F4-0C59484AC023}"/>
              </a:ext>
            </a:extLst>
          </p:cNvPr>
          <p:cNvSpPr/>
          <p:nvPr/>
        </p:nvSpPr>
        <p:spPr>
          <a:xfrm>
            <a:off x="1879600" y="1591733"/>
            <a:ext cx="8094133" cy="436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E1ADC7-DDE1-A240-BC16-9421372746C7}"/>
              </a:ext>
            </a:extLst>
          </p:cNvPr>
          <p:cNvCxnSpPr>
            <a:cxnSpLocks/>
          </p:cNvCxnSpPr>
          <p:nvPr/>
        </p:nvCxnSpPr>
        <p:spPr>
          <a:xfrm flipV="1">
            <a:off x="2489201" y="1964268"/>
            <a:ext cx="0" cy="3964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2C2FE4-C035-9A47-9E0C-D2230D0F084F}"/>
              </a:ext>
            </a:extLst>
          </p:cNvPr>
          <p:cNvCxnSpPr>
            <a:cxnSpLocks/>
          </p:cNvCxnSpPr>
          <p:nvPr/>
        </p:nvCxnSpPr>
        <p:spPr>
          <a:xfrm>
            <a:off x="1921935" y="5503335"/>
            <a:ext cx="7323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53F2E1F-BB7B-514E-A725-0D404D1E4EE9}"/>
              </a:ext>
            </a:extLst>
          </p:cNvPr>
          <p:cNvSpPr/>
          <p:nvPr/>
        </p:nvSpPr>
        <p:spPr>
          <a:xfrm>
            <a:off x="2810931" y="3200401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DD3417-E863-0046-B2C3-965C038E8235}"/>
              </a:ext>
            </a:extLst>
          </p:cNvPr>
          <p:cNvSpPr/>
          <p:nvPr/>
        </p:nvSpPr>
        <p:spPr>
          <a:xfrm>
            <a:off x="3718984" y="245957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45D727-C5AB-FD45-82A7-B99A39607AF0}"/>
              </a:ext>
            </a:extLst>
          </p:cNvPr>
          <p:cNvSpPr/>
          <p:nvPr/>
        </p:nvSpPr>
        <p:spPr>
          <a:xfrm>
            <a:off x="5135033" y="3846515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FCD35-EC0E-BD4F-854B-D06CA53E6842}"/>
              </a:ext>
            </a:extLst>
          </p:cNvPr>
          <p:cNvSpPr/>
          <p:nvPr/>
        </p:nvSpPr>
        <p:spPr>
          <a:xfrm>
            <a:off x="4051307" y="4419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5C3723-F157-4E48-B339-9490B879D85F}"/>
              </a:ext>
            </a:extLst>
          </p:cNvPr>
          <p:cNvSpPr/>
          <p:nvPr/>
        </p:nvSpPr>
        <p:spPr>
          <a:xfrm>
            <a:off x="6036735" y="2549525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6DD932-3409-C144-A3BB-1EBD708774F8}"/>
              </a:ext>
            </a:extLst>
          </p:cNvPr>
          <p:cNvSpPr/>
          <p:nvPr/>
        </p:nvSpPr>
        <p:spPr>
          <a:xfrm>
            <a:off x="3361271" y="351261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D2B40A-8156-2D4B-B534-15B1C92C9920}"/>
              </a:ext>
            </a:extLst>
          </p:cNvPr>
          <p:cNvSpPr/>
          <p:nvPr/>
        </p:nvSpPr>
        <p:spPr>
          <a:xfrm>
            <a:off x="2901950" y="4165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BD415-1522-5145-B426-13FFCB20AAEB}"/>
              </a:ext>
            </a:extLst>
          </p:cNvPr>
          <p:cNvSpPr/>
          <p:nvPr/>
        </p:nvSpPr>
        <p:spPr>
          <a:xfrm>
            <a:off x="6675969" y="201215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93C23F-3CB0-554E-8B35-19DD27326135}"/>
              </a:ext>
            </a:extLst>
          </p:cNvPr>
          <p:cNvSpPr/>
          <p:nvPr/>
        </p:nvSpPr>
        <p:spPr>
          <a:xfrm>
            <a:off x="7636930" y="2510366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B70BC7-F054-8F4E-87A5-5667D6527F77}"/>
              </a:ext>
            </a:extLst>
          </p:cNvPr>
          <p:cNvSpPr/>
          <p:nvPr/>
        </p:nvSpPr>
        <p:spPr>
          <a:xfrm>
            <a:off x="7365998" y="3115734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7A7BF8-E131-4642-8982-2139A1D06D55}"/>
              </a:ext>
            </a:extLst>
          </p:cNvPr>
          <p:cNvSpPr/>
          <p:nvPr/>
        </p:nvSpPr>
        <p:spPr>
          <a:xfrm>
            <a:off x="8373534" y="3429002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9920AD-2B38-A342-A8B1-9379FA1DDA34}"/>
              </a:ext>
            </a:extLst>
          </p:cNvPr>
          <p:cNvSpPr/>
          <p:nvPr/>
        </p:nvSpPr>
        <p:spPr>
          <a:xfrm>
            <a:off x="6197609" y="43518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167410-95BC-7A4B-AE2C-8B433D119871}"/>
              </a:ext>
            </a:extLst>
          </p:cNvPr>
          <p:cNvSpPr/>
          <p:nvPr/>
        </p:nvSpPr>
        <p:spPr>
          <a:xfrm>
            <a:off x="3835402" y="29294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DB1D9A-56D6-9E47-A065-C1F0668ED9FA}"/>
              </a:ext>
            </a:extLst>
          </p:cNvPr>
          <p:cNvSpPr/>
          <p:nvPr/>
        </p:nvSpPr>
        <p:spPr>
          <a:xfrm>
            <a:off x="4157138" y="376661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4B7AA-E0C5-264E-BF76-D095D6D4C9DD}"/>
              </a:ext>
            </a:extLst>
          </p:cNvPr>
          <p:cNvSpPr/>
          <p:nvPr/>
        </p:nvSpPr>
        <p:spPr>
          <a:xfrm>
            <a:off x="6163735" y="3369734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E302C-BDB3-B74C-A7E0-B371314D6DAF}"/>
                  </a:ext>
                </a:extLst>
              </p:cNvPr>
              <p:cNvSpPr txBox="1"/>
              <p:nvPr/>
            </p:nvSpPr>
            <p:spPr>
              <a:xfrm>
                <a:off x="8898466" y="5558937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FE302C-BDB3-B74C-A7E0-B371314D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466" y="5558937"/>
                <a:ext cx="55879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181F2F-5FB6-DE4C-8FEF-E33E8C60EB46}"/>
                  </a:ext>
                </a:extLst>
              </p:cNvPr>
              <p:cNvSpPr txBox="1"/>
              <p:nvPr/>
            </p:nvSpPr>
            <p:spPr>
              <a:xfrm>
                <a:off x="1921935" y="1870101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181F2F-5FB6-DE4C-8FEF-E33E8C60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935" y="1870101"/>
                <a:ext cx="5587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650408B6-1243-DD4D-8BC5-9B026A90BD6B}"/>
              </a:ext>
            </a:extLst>
          </p:cNvPr>
          <p:cNvSpPr/>
          <p:nvPr/>
        </p:nvSpPr>
        <p:spPr>
          <a:xfrm>
            <a:off x="4864102" y="2844801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229728-05EC-F146-AA54-86E2B8680DC0}"/>
              </a:ext>
            </a:extLst>
          </p:cNvPr>
          <p:cNvSpPr/>
          <p:nvPr/>
        </p:nvSpPr>
        <p:spPr>
          <a:xfrm>
            <a:off x="7205133" y="4466169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4C5187-0E64-D742-AC55-FC9135BA33FD}"/>
              </a:ext>
            </a:extLst>
          </p:cNvPr>
          <p:cNvSpPr/>
          <p:nvPr/>
        </p:nvSpPr>
        <p:spPr>
          <a:xfrm>
            <a:off x="5069415" y="4498448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989607-0650-7D40-B4DA-23F9BE9CE2C4}"/>
              </a:ext>
            </a:extLst>
          </p:cNvPr>
          <p:cNvSpPr/>
          <p:nvPr/>
        </p:nvSpPr>
        <p:spPr>
          <a:xfrm>
            <a:off x="6637873" y="264160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8F4302-7516-6F48-B885-AD25207742C6}"/>
              </a:ext>
            </a:extLst>
          </p:cNvPr>
          <p:cNvSpPr/>
          <p:nvPr/>
        </p:nvSpPr>
        <p:spPr>
          <a:xfrm>
            <a:off x="7636931" y="391160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6FCB6-869B-5F42-B439-1ACAB989683E}"/>
              </a:ext>
            </a:extLst>
          </p:cNvPr>
          <p:cNvSpPr/>
          <p:nvPr/>
        </p:nvSpPr>
        <p:spPr>
          <a:xfrm>
            <a:off x="5323415" y="2257424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291EB4-7CB6-9C48-9527-AE8915D7357F}"/>
              </a:ext>
            </a:extLst>
          </p:cNvPr>
          <p:cNvCxnSpPr/>
          <p:nvPr/>
        </p:nvCxnSpPr>
        <p:spPr>
          <a:xfrm>
            <a:off x="4356106" y="1659468"/>
            <a:ext cx="2603499" cy="42180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68AD29-E5AE-A548-9564-AA77CD5FBA25}"/>
              </a:ext>
            </a:extLst>
          </p:cNvPr>
          <p:cNvCxnSpPr/>
          <p:nvPr/>
        </p:nvCxnSpPr>
        <p:spPr>
          <a:xfrm>
            <a:off x="3412067" y="2070866"/>
            <a:ext cx="2603499" cy="42180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056672-5E34-1D4B-846E-0D1F75283BA9}"/>
              </a:ext>
            </a:extLst>
          </p:cNvPr>
          <p:cNvCxnSpPr>
            <a:cxnSpLocks/>
          </p:cNvCxnSpPr>
          <p:nvPr/>
        </p:nvCxnSpPr>
        <p:spPr>
          <a:xfrm>
            <a:off x="5532251" y="1591733"/>
            <a:ext cx="2455326" cy="396998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FCE77-0712-EA4E-AE88-CB1B85F59709}"/>
              </a:ext>
            </a:extLst>
          </p:cNvPr>
          <p:cNvSpPr txBox="1"/>
          <p:nvPr/>
        </p:nvSpPr>
        <p:spPr>
          <a:xfrm>
            <a:off x="7999262" y="1748381"/>
            <a:ext cx="199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Larger C</a:t>
            </a:r>
          </a:p>
        </p:txBody>
      </p:sp>
    </p:spTree>
    <p:extLst>
      <p:ext uri="{BB962C8B-B14F-4D97-AF65-F5344CB8AC3E}">
        <p14:creationId xmlns:p14="http://schemas.microsoft.com/office/powerpoint/2010/main" val="282931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81F4-9BD3-AF44-AB45-AFC2A4F7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A Reminder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8B2211D-DFB2-924D-B9B5-BCD9EE54D0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339403"/>
                <a:ext cx="9905998" cy="445179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0,       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8B2211D-DFB2-924D-B9B5-BCD9EE54D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339403"/>
                <a:ext cx="9905998" cy="44517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91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9C7F-9256-7E47-B395-8466F0EE0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More </a:t>
            </a:r>
            <a:r>
              <a:rPr lang="en-US" sz="3600" dirty="0" err="1"/>
              <a:t>nicerer</a:t>
            </a:r>
            <a:r>
              <a:rPr lang="en-US" sz="36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1F68199-1D7B-B347-9C32-57A5AF89D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796603"/>
                <a:ext cx="9905998" cy="445179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1F68199-1D7B-B347-9C32-57A5AF89D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796603"/>
                <a:ext cx="9905998" cy="44517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58883EDA-D161-D44D-90AA-F2E183784FA2}"/>
              </a:ext>
            </a:extLst>
          </p:cNvPr>
          <p:cNvSpPr/>
          <p:nvPr/>
        </p:nvSpPr>
        <p:spPr>
          <a:xfrm rot="16200000">
            <a:off x="5241702" y="2134672"/>
            <a:ext cx="399245" cy="258865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32E1E-A3F7-0E49-B23D-042DD3E74DCF}"/>
              </a:ext>
            </a:extLst>
          </p:cNvPr>
          <p:cNvSpPr txBox="1"/>
          <p:nvPr/>
        </p:nvSpPr>
        <p:spPr>
          <a:xfrm>
            <a:off x="5074276" y="3653169"/>
            <a:ext cx="117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Loss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0BEAB62F-C19F-5544-8EC5-9F9D2FABB049}"/>
              </a:ext>
            </a:extLst>
          </p:cNvPr>
          <p:cNvSpPr/>
          <p:nvPr/>
        </p:nvSpPr>
        <p:spPr>
          <a:xfrm rot="5400000">
            <a:off x="7579216" y="1354410"/>
            <a:ext cx="399245" cy="115910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C63F4-AF7A-AE45-820F-635D3D81E1EA}"/>
              </a:ext>
            </a:extLst>
          </p:cNvPr>
          <p:cNvSpPr txBox="1"/>
          <p:nvPr/>
        </p:nvSpPr>
        <p:spPr>
          <a:xfrm>
            <a:off x="7162798" y="1230305"/>
            <a:ext cx="152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Penalty</a:t>
            </a:r>
          </a:p>
        </p:txBody>
      </p:sp>
    </p:spTree>
    <p:extLst>
      <p:ext uri="{BB962C8B-B14F-4D97-AF65-F5344CB8AC3E}">
        <p14:creationId xmlns:p14="http://schemas.microsoft.com/office/powerpoint/2010/main" val="43199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584C-43F8-EA46-8782-C35DCF14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Shake it up a </a:t>
            </a:r>
            <a:r>
              <a:rPr lang="en-US" sz="3600" dirty="0" err="1"/>
              <a:t>lil</a:t>
            </a:r>
            <a:r>
              <a:rPr lang="en-US" sz="3600" dirty="0"/>
              <a:t> 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D3AE245-09B4-6645-B53D-E5E350BF4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796603"/>
                <a:ext cx="9905998" cy="445179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D3AE245-09B4-6645-B53D-E5E350BF4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796603"/>
                <a:ext cx="9905998" cy="44517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27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A7CB-392C-AA46-B313-F97629CC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29803"/>
          </a:xfrm>
        </p:spPr>
        <p:txBody>
          <a:bodyPr>
            <a:normAutofit/>
          </a:bodyPr>
          <a:lstStyle/>
          <a:p>
            <a:r>
              <a:rPr lang="en-US" sz="3600" dirty="0"/>
              <a:t>Special thanks…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B3D7-D518-F84B-AF5E-62EAC6F8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5920"/>
            <a:ext cx="9905998" cy="2369713"/>
          </a:xfrm>
        </p:spPr>
        <p:txBody>
          <a:bodyPr>
            <a:normAutofit/>
          </a:bodyPr>
          <a:lstStyle/>
          <a:p>
            <a:r>
              <a:rPr lang="en-US" sz="2800" dirty="0"/>
              <a:t>Dr. Abhishek </a:t>
            </a:r>
            <a:r>
              <a:rPr lang="en-US" sz="2800" dirty="0" err="1"/>
              <a:t>kaul</a:t>
            </a:r>
            <a:endParaRPr lang="en-US" sz="2800" dirty="0"/>
          </a:p>
          <a:p>
            <a:r>
              <a:rPr lang="en-US" sz="2800" dirty="0"/>
              <a:t>Dr. </a:t>
            </a:r>
            <a:r>
              <a:rPr lang="en-US" sz="2800" dirty="0" err="1"/>
              <a:t>Xiongzhi</a:t>
            </a:r>
            <a:r>
              <a:rPr lang="en-US" sz="2800" dirty="0"/>
              <a:t> </a:t>
            </a:r>
            <a:r>
              <a:rPr lang="en-US" sz="2800" dirty="0" err="1"/>
              <a:t>chen</a:t>
            </a:r>
            <a:endParaRPr lang="en-US" sz="2800" dirty="0"/>
          </a:p>
          <a:p>
            <a:r>
              <a:rPr lang="en-US" sz="2800" dirty="0"/>
              <a:t>Dr. Sergey lapin</a:t>
            </a:r>
          </a:p>
        </p:txBody>
      </p:sp>
    </p:spTree>
    <p:extLst>
      <p:ext uri="{BB962C8B-B14F-4D97-AF65-F5344CB8AC3E}">
        <p14:creationId xmlns:p14="http://schemas.microsoft.com/office/powerpoint/2010/main" val="3261286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E295-063A-A148-B2F7-76C19A17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Why??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5C0C4-F297-474A-AA4F-8107ED46EE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722289"/>
                <a:ext cx="9905998" cy="312420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high-dimensional case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5C0C4-F297-474A-AA4F-8107ED46E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722289"/>
                <a:ext cx="9905998" cy="3124201"/>
              </a:xfrm>
              <a:blipFill>
                <a:blip r:embed="rId2"/>
                <a:stretch>
                  <a:fillRect l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AACB332-F29C-1743-AD5E-612728C73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7428730"/>
                  </p:ext>
                </p:extLst>
              </p:nvPr>
            </p:nvGraphicFramePr>
            <p:xfrm>
              <a:off x="1932312" y="3429000"/>
              <a:ext cx="8324200" cy="28938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0525">
                      <a:extLst>
                        <a:ext uri="{9D8B030D-6E8A-4147-A177-3AD203B41FA5}">
                          <a16:colId xmlns:a16="http://schemas.microsoft.com/office/drawing/2014/main" val="81527593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6055546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2267404124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4145961604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2946556786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114830765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780033971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3348246813"/>
                        </a:ext>
                      </a:extLst>
                    </a:gridCol>
                  </a:tblGrid>
                  <a:tr h="5905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5837078"/>
                      </a:ext>
                    </a:extLst>
                  </a:tr>
                  <a:tr h="5905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89434975"/>
                      </a:ext>
                    </a:extLst>
                  </a:tr>
                  <a:tr h="5905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437754"/>
                      </a:ext>
                    </a:extLst>
                  </a:tr>
                  <a:tr h="5610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4168460"/>
                      </a:ext>
                    </a:extLst>
                  </a:tr>
                  <a:tr h="5610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4974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AACB332-F29C-1743-AD5E-612728C73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7428730"/>
                  </p:ext>
                </p:extLst>
              </p:nvPr>
            </p:nvGraphicFramePr>
            <p:xfrm>
              <a:off x="1932312" y="3429000"/>
              <a:ext cx="8324200" cy="28938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0525">
                      <a:extLst>
                        <a:ext uri="{9D8B030D-6E8A-4147-A177-3AD203B41FA5}">
                          <a16:colId xmlns:a16="http://schemas.microsoft.com/office/drawing/2014/main" val="81527593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6055546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2267404124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4145961604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2946556786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1148307659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780033971"/>
                        </a:ext>
                      </a:extLst>
                    </a:gridCol>
                    <a:gridCol w="1040525">
                      <a:extLst>
                        <a:ext uri="{9D8B030D-6E8A-4147-A177-3AD203B41FA5}">
                          <a16:colId xmlns:a16="http://schemas.microsoft.com/office/drawing/2014/main" val="3348246813"/>
                        </a:ext>
                      </a:extLst>
                    </a:gridCol>
                  </a:tblGrid>
                  <a:tr h="590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20" t="-2128" r="-7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0" t="-2128" r="-6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20" t="-2128" r="-5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220" t="-2128" r="-4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220" t="-2128" r="-3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220" t="-2128" r="-2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1220" t="-2128" r="-100000" b="-38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220" t="-2128" b="-3872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837078"/>
                      </a:ext>
                    </a:extLst>
                  </a:tr>
                  <a:tr h="590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20" t="-104348" r="-7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0" t="-104348" r="-6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20" t="-104348" r="-5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220" t="-104348" r="-4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220" t="-104348" r="-3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220" t="-104348" r="-2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1220" t="-104348" r="-100000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220" t="-104348" b="-2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434975"/>
                      </a:ext>
                    </a:extLst>
                  </a:tr>
                  <a:tr h="590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20" t="-200000" r="-7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0" t="-200000" r="-6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20" t="-200000" r="-5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220" t="-200000" r="-4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220" t="-200000" r="-3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220" t="-200000" r="-2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1220" t="-200000" r="-100000" b="-1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220" t="-200000" b="-189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8437754"/>
                      </a:ext>
                    </a:extLst>
                  </a:tr>
                  <a:tr h="5610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20" t="-320455" r="-7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0" t="-320455" r="-6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20" t="-320455" r="-5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220" t="-320455" r="-4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220" t="-320455" r="-3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220" t="-320455" r="-2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1220" t="-320455" r="-10000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220" t="-320455" b="-1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168460"/>
                      </a:ext>
                    </a:extLst>
                  </a:tr>
                  <a:tr h="5610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20" t="-420455" r="-7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0" t="-420455" r="-6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20" t="-420455" r="-5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220" t="-420455" r="-4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220" t="-420455" r="-3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220" t="-420455" r="-2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1220" t="-420455" r="-10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220" t="-420455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4974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389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BF9A-1301-4240-9CBC-933F0940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760" y="2244680"/>
            <a:ext cx="9905998" cy="1905000"/>
          </a:xfrm>
        </p:spPr>
        <p:txBody>
          <a:bodyPr/>
          <a:lstStyle/>
          <a:p>
            <a:r>
              <a:rPr lang="en-US" dirty="0"/>
              <a:t>Whew…intermission?</a:t>
            </a:r>
          </a:p>
        </p:txBody>
      </p:sp>
    </p:spTree>
    <p:extLst>
      <p:ext uri="{BB962C8B-B14F-4D97-AF65-F5344CB8AC3E}">
        <p14:creationId xmlns:p14="http://schemas.microsoft.com/office/powerpoint/2010/main" val="376800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D682-0D6A-0D41-9F51-5DD1F03C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The changepoint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E2944-488F-E046-8C88-5BA2F18B2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39"/>
          <a:stretch/>
        </p:blipFill>
        <p:spPr>
          <a:xfrm>
            <a:off x="1511411" y="1302503"/>
            <a:ext cx="9166001" cy="484053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19C8ED-E6E6-AD4D-89CD-41DF28FCA727}"/>
              </a:ext>
            </a:extLst>
          </p:cNvPr>
          <p:cNvCxnSpPr>
            <a:cxnSpLocks/>
          </p:cNvCxnSpPr>
          <p:nvPr/>
        </p:nvCxnSpPr>
        <p:spPr>
          <a:xfrm>
            <a:off x="1511411" y="2060620"/>
            <a:ext cx="9049265" cy="303941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297605-6E1E-CA49-AA60-B1ACD2DCCC03}"/>
              </a:ext>
            </a:extLst>
          </p:cNvPr>
          <p:cNvCxnSpPr>
            <a:cxnSpLocks/>
          </p:cNvCxnSpPr>
          <p:nvPr/>
        </p:nvCxnSpPr>
        <p:spPr>
          <a:xfrm flipV="1">
            <a:off x="1511411" y="2556934"/>
            <a:ext cx="9166001" cy="198119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DA54A0-1FC4-D943-836D-10EF4EE67E12}"/>
              </a:ext>
            </a:extLst>
          </p:cNvPr>
          <p:cNvCxnSpPr>
            <a:cxnSpLocks/>
          </p:cNvCxnSpPr>
          <p:nvPr/>
        </p:nvCxnSpPr>
        <p:spPr>
          <a:xfrm flipV="1">
            <a:off x="1511411" y="3479801"/>
            <a:ext cx="9166001" cy="17524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15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50B2-ABB5-C349-9596-1061BA11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The changepoint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30651-88BE-B747-B3A8-25F6AADE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930400"/>
            <a:ext cx="115316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68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93A8-3D87-5A42-96A7-BB12B3B2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The change inducing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DAFE9-F93B-594D-8612-18FC7139AB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515533"/>
                <a:ext cx="9905998" cy="4495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/>
              </a:p>
              <a:p>
                <a:endParaRPr lang="en-US" sz="2800" dirty="0"/>
              </a:p>
              <a:p>
                <a:r>
                  <a:rPr lang="en-US" sz="2800" dirty="0"/>
                  <a:t>Index</a:t>
                </a:r>
              </a:p>
              <a:p>
                <a:r>
                  <a:rPr lang="en-US" sz="2800" dirty="0"/>
                  <a:t>Age</a:t>
                </a:r>
              </a:p>
              <a:p>
                <a:r>
                  <a:rPr lang="en-US" sz="2800" dirty="0"/>
                  <a:t>Population</a:t>
                </a:r>
              </a:p>
              <a:p>
                <a:r>
                  <a:rPr lang="en-US" sz="2800" dirty="0"/>
                  <a:t>Income</a:t>
                </a:r>
              </a:p>
              <a:p>
                <a:r>
                  <a:rPr lang="en-US" sz="2800" dirty="0"/>
                  <a:t>etc. (some covariate)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DAFE9-F93B-594D-8612-18FC7139A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515533"/>
                <a:ext cx="9905998" cy="4495800"/>
              </a:xfrm>
              <a:blipFill>
                <a:blip r:embed="rId2"/>
                <a:stretch>
                  <a:fillRect l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FB39-9691-3F40-96DE-797B1CD3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The change inducing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86EC8-150B-6D4D-9A6B-754C957A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473200"/>
            <a:ext cx="11531600" cy="299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550562-2F19-AD42-9E54-86C4BA2B472E}"/>
                  </a:ext>
                </a:extLst>
              </p:cNvPr>
              <p:cNvSpPr txBox="1"/>
              <p:nvPr/>
            </p:nvSpPr>
            <p:spPr>
              <a:xfrm>
                <a:off x="862884" y="4645967"/>
                <a:ext cx="4765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550562-2F19-AD42-9E54-86C4BA2B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84" y="4645967"/>
                <a:ext cx="4765183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0712BE-95A9-1F4D-9D7B-E8F6026654AB}"/>
                  </a:ext>
                </a:extLst>
              </p:cNvPr>
              <p:cNvSpPr txBox="1"/>
              <p:nvPr/>
            </p:nvSpPr>
            <p:spPr>
              <a:xfrm>
                <a:off x="6563935" y="4645966"/>
                <a:ext cx="4765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0712BE-95A9-1F4D-9D7B-E8F602665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35" y="4645966"/>
                <a:ext cx="476518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E8C9A7-3E8F-F745-89A3-99F52F7DC9C0}"/>
                  </a:ext>
                </a:extLst>
              </p:cNvPr>
              <p:cNvSpPr txBox="1"/>
              <p:nvPr/>
            </p:nvSpPr>
            <p:spPr>
              <a:xfrm>
                <a:off x="3683357" y="5803226"/>
                <a:ext cx="6439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** Notation **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our true change point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E8C9A7-3E8F-F745-89A3-99F52F7D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57" y="5803226"/>
                <a:ext cx="6439437" cy="369332"/>
              </a:xfrm>
              <a:prstGeom prst="rect">
                <a:avLst/>
              </a:prstGeom>
              <a:blipFill>
                <a:blip r:embed="rId5"/>
                <a:stretch>
                  <a:fillRect l="-591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70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D539-775A-9348-8837-BC3DB27A6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3FFDC-3907-5643-B109-0B49B1115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62098"/>
            <a:ext cx="9905998" cy="3124201"/>
          </a:xfrm>
        </p:spPr>
        <p:txBody>
          <a:bodyPr>
            <a:normAutofit/>
          </a:bodyPr>
          <a:lstStyle/>
          <a:p>
            <a:r>
              <a:rPr lang="en-US" sz="2800" dirty="0"/>
              <a:t>Find the changepoint over our change inducing variable (if it exists) and fit two L1 regularized SVMs: one on the data before the changepoint, and one on the data after the changepoint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85F6B5C-120A-C045-A630-A103E2F496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3" y="4686299"/>
                <a:ext cx="9905998" cy="158678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20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Font typeface="Arial"/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85F6B5C-120A-C045-A630-A103E2F4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4686299"/>
                <a:ext cx="9905998" cy="1586787"/>
              </a:xfrm>
              <a:prstGeom prst="rect">
                <a:avLst/>
              </a:prstGeom>
              <a:blipFill>
                <a:blip r:embed="rId2"/>
                <a:stretch>
                  <a:fillRect t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2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F90C-7AEE-8841-8346-23958230E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Current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890E4-37D0-B249-B681-1E95E73C3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726842"/>
                <a:ext cx="9905998" cy="3605012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/>
                  <a:t>Full grid search</a:t>
                </a:r>
              </a:p>
              <a:p>
                <a:pPr lvl="1"/>
                <a:r>
                  <a:rPr lang="en-US" sz="2600" dirty="0"/>
                  <a:t>Search over a grid of potential split points, updating our model each time to find the optimal model</a:t>
                </a:r>
              </a:p>
              <a:p>
                <a:r>
                  <a:rPr lang="en-US" sz="2800" dirty="0"/>
                  <a:t>Pros</a:t>
                </a:r>
              </a:p>
              <a:p>
                <a:pPr lvl="1"/>
                <a:r>
                  <a:rPr lang="en-US" sz="2600" dirty="0"/>
                  <a:t>Globally optimal results</a:t>
                </a:r>
              </a:p>
              <a:p>
                <a:r>
                  <a:rPr lang="en-US" sz="2800" dirty="0"/>
                  <a:t>Cons</a:t>
                </a:r>
              </a:p>
              <a:p>
                <a:pPr lvl="1"/>
                <a:r>
                  <a:rPr lang="en-US" sz="2600" dirty="0"/>
                  <a:t>Requires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model updates</a:t>
                </a:r>
              </a:p>
              <a:p>
                <a:pPr lvl="1"/>
                <a:r>
                  <a:rPr lang="en-US" sz="2600" dirty="0"/>
                  <a:t>Exhaustive and inefficient with big data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890E4-37D0-B249-B681-1E95E73C3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726842"/>
                <a:ext cx="9905998" cy="3605012"/>
              </a:xfrm>
              <a:blipFill>
                <a:blip r:embed="rId2"/>
                <a:stretch>
                  <a:fillRect l="-1665" t="-11930" b="-1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837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352E-62D5-FA45-A04F-BBC13AAE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Our Proposed Method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60A401-4D10-4B44-B0C5-2D8265FD4FE3}"/>
              </a:ext>
            </a:extLst>
          </p:cNvPr>
          <p:cNvCxnSpPr/>
          <p:nvPr/>
        </p:nvCxnSpPr>
        <p:spPr>
          <a:xfrm>
            <a:off x="1193185" y="3429000"/>
            <a:ext cx="9805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DD77E0-1E33-6348-9A70-071984804E0E}"/>
              </a:ext>
            </a:extLst>
          </p:cNvPr>
          <p:cNvCxnSpPr/>
          <p:nvPr/>
        </p:nvCxnSpPr>
        <p:spPr>
          <a:xfrm>
            <a:off x="3850785" y="3258355"/>
            <a:ext cx="0" cy="3477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B94183-E7C0-2541-9776-CA968E27620F}"/>
              </a:ext>
            </a:extLst>
          </p:cNvPr>
          <p:cNvCxnSpPr/>
          <p:nvPr/>
        </p:nvCxnSpPr>
        <p:spPr>
          <a:xfrm>
            <a:off x="7016843" y="3269086"/>
            <a:ext cx="0" cy="3477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FDBC3217-DDE8-D34A-A156-B21F248DB8EE}"/>
              </a:ext>
            </a:extLst>
          </p:cNvPr>
          <p:cNvSpPr/>
          <p:nvPr/>
        </p:nvSpPr>
        <p:spPr>
          <a:xfrm rot="5400000">
            <a:off x="2315795" y="1310052"/>
            <a:ext cx="468446" cy="260153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DAE0ADB-9609-784B-B164-45AC7F62C1B6}"/>
              </a:ext>
            </a:extLst>
          </p:cNvPr>
          <p:cNvSpPr/>
          <p:nvPr/>
        </p:nvSpPr>
        <p:spPr>
          <a:xfrm rot="5400000">
            <a:off x="7190578" y="-963196"/>
            <a:ext cx="468446" cy="71480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3B67B6-6B9A-B74D-8A15-C40C2DF8B2D1}"/>
                  </a:ext>
                </a:extLst>
              </p:cNvPr>
              <p:cNvSpPr txBox="1"/>
              <p:nvPr/>
            </p:nvSpPr>
            <p:spPr>
              <a:xfrm>
                <a:off x="3586769" y="2792384"/>
                <a:ext cx="5280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3B67B6-6B9A-B74D-8A15-C40C2DF8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69" y="2792384"/>
                <a:ext cx="528033" cy="430887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16FFC7-9648-5E41-B462-F7134959B03B}"/>
                  </a:ext>
                </a:extLst>
              </p:cNvPr>
              <p:cNvSpPr txBox="1"/>
              <p:nvPr/>
            </p:nvSpPr>
            <p:spPr>
              <a:xfrm>
                <a:off x="2150771" y="1867441"/>
                <a:ext cx="8886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16FFC7-9648-5E41-B462-F7134959B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771" y="1867441"/>
                <a:ext cx="888643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30748C-6282-5F4C-BC50-D58B18F0173E}"/>
                  </a:ext>
                </a:extLst>
              </p:cNvPr>
              <p:cNvSpPr txBox="1"/>
              <p:nvPr/>
            </p:nvSpPr>
            <p:spPr>
              <a:xfrm>
                <a:off x="6997524" y="1906881"/>
                <a:ext cx="8886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30748C-6282-5F4C-BC50-D58B18F01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524" y="1906881"/>
                <a:ext cx="888643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1F7AC4DB-B291-AB48-8566-9D8AC62CD5A2}"/>
              </a:ext>
            </a:extLst>
          </p:cNvPr>
          <p:cNvSpPr/>
          <p:nvPr/>
        </p:nvSpPr>
        <p:spPr>
          <a:xfrm rot="16200000">
            <a:off x="3898824" y="1406814"/>
            <a:ext cx="468446" cy="576759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3837C2E-C641-1544-B605-750B14D33685}"/>
              </a:ext>
            </a:extLst>
          </p:cNvPr>
          <p:cNvSpPr/>
          <p:nvPr/>
        </p:nvSpPr>
        <p:spPr>
          <a:xfrm rot="16200000">
            <a:off x="8797907" y="2266851"/>
            <a:ext cx="468446" cy="403056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0DC26-548C-5649-A7CC-07422AA4366D}"/>
                  </a:ext>
                </a:extLst>
              </p:cNvPr>
              <p:cNvSpPr txBox="1"/>
              <p:nvPr/>
            </p:nvSpPr>
            <p:spPr>
              <a:xfrm>
                <a:off x="6133049" y="3649764"/>
                <a:ext cx="1935166" cy="444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0DC26-548C-5649-A7CC-07422AA43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049" y="3649764"/>
                <a:ext cx="1935166" cy="444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D2221F-C716-D747-BAC4-0E479AE7FEE1}"/>
                  </a:ext>
                </a:extLst>
              </p:cNvPr>
              <p:cNvSpPr txBox="1"/>
              <p:nvPr/>
            </p:nvSpPr>
            <p:spPr>
              <a:xfrm>
                <a:off x="3676922" y="4610635"/>
                <a:ext cx="102386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D2221F-C716-D747-BAC4-0E479AE7F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922" y="4610635"/>
                <a:ext cx="1023868" cy="476990"/>
              </a:xfrm>
              <a:prstGeom prst="rect">
                <a:avLst/>
              </a:prstGeom>
              <a:blipFill>
                <a:blip r:embed="rId6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286962-2C97-EC49-982E-97FA356E8F2B}"/>
                  </a:ext>
                </a:extLst>
              </p:cNvPr>
              <p:cNvSpPr txBox="1"/>
              <p:nvPr/>
            </p:nvSpPr>
            <p:spPr>
              <a:xfrm>
                <a:off x="8520196" y="4610635"/>
                <a:ext cx="102386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286962-2C97-EC49-982E-97FA356E8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196" y="4610635"/>
                <a:ext cx="1023868" cy="476990"/>
              </a:xfrm>
              <a:prstGeom prst="rect">
                <a:avLst/>
              </a:prstGeom>
              <a:blipFill>
                <a:blip r:embed="rId7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55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D7C6-8687-6C46-950F-9DFF47EBB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Formally…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1A459-7F77-5440-A3BB-E7B6A433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271" y="1250483"/>
            <a:ext cx="9117140" cy="4357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64AD3C-BB1C-8241-8DFA-0AC7BE2F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38" y="5843667"/>
            <a:ext cx="6801605" cy="8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5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1702-B22B-E446-A72B-BE64EBC9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199"/>
          </a:xfrm>
        </p:spPr>
        <p:txBody>
          <a:bodyPr>
            <a:noAutofit/>
          </a:bodyPr>
          <a:lstStyle/>
          <a:p>
            <a:r>
              <a:rPr lang="en-US" sz="3600" dirty="0"/>
              <a:t>The 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6EF09-9929-0F4E-9CAE-9E7E32B4D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76529"/>
            <a:ext cx="9905998" cy="3614671"/>
          </a:xfrm>
        </p:spPr>
        <p:txBody>
          <a:bodyPr>
            <a:noAutofit/>
          </a:bodyPr>
          <a:lstStyle/>
          <a:p>
            <a:r>
              <a:rPr lang="en-US" dirty="0"/>
              <a:t>Automated Decision Making</a:t>
            </a:r>
          </a:p>
          <a:p>
            <a:r>
              <a:rPr lang="en-US" dirty="0"/>
              <a:t>Prediction of qualitative outcomes</a:t>
            </a:r>
          </a:p>
          <a:p>
            <a:pPr lvl="1"/>
            <a:r>
              <a:rPr lang="en-US" sz="2000" dirty="0"/>
              <a:t>Spam filtering, Churn prediction, Sentiment Analysis, Dog Breed Detection, etc.</a:t>
            </a:r>
          </a:p>
          <a:p>
            <a:r>
              <a:rPr lang="en-US" dirty="0"/>
              <a:t>Algorithms? Take your pick…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Support Vector Machine</a:t>
            </a:r>
          </a:p>
          <a:p>
            <a:pPr lvl="1"/>
            <a:r>
              <a:rPr lang="en-US" sz="2000" dirty="0"/>
              <a:t>KNN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Decision Tree</a:t>
            </a:r>
          </a:p>
          <a:p>
            <a:pPr lvl="1"/>
            <a:r>
              <a:rPr lang="en-US" sz="2000" dirty="0"/>
              <a:t>Neural Networks</a:t>
            </a:r>
          </a:p>
          <a:p>
            <a:pPr lvl="1"/>
            <a:r>
              <a:rPr lang="en-US" sz="2000" dirty="0"/>
              <a:t>Ensembles</a:t>
            </a:r>
          </a:p>
        </p:txBody>
      </p:sp>
    </p:spTree>
    <p:extLst>
      <p:ext uri="{BB962C8B-B14F-4D97-AF65-F5344CB8AC3E}">
        <p14:creationId xmlns:p14="http://schemas.microsoft.com/office/powerpoint/2010/main" val="406765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2154-6CE0-E64F-8FAD-09058973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CC05B-A79F-1B43-A35F-F70B22A16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34326"/>
            <a:ext cx="9905998" cy="3124201"/>
          </a:xfrm>
        </p:spPr>
        <p:txBody>
          <a:bodyPr>
            <a:noAutofit/>
          </a:bodyPr>
          <a:lstStyle/>
          <a:p>
            <a:r>
              <a:rPr lang="en-US" sz="2800" dirty="0"/>
              <a:t>Pros</a:t>
            </a:r>
          </a:p>
          <a:p>
            <a:pPr lvl="1"/>
            <a:r>
              <a:rPr lang="en-US" sz="2800" dirty="0"/>
              <a:t>Only one model update</a:t>
            </a:r>
          </a:p>
          <a:p>
            <a:pPr lvl="1"/>
            <a:r>
              <a:rPr lang="en-US" sz="2800" dirty="0"/>
              <a:t>Results as good as full grid search approach (verification found in [1])</a:t>
            </a:r>
          </a:p>
          <a:p>
            <a:r>
              <a:rPr lang="en-US" sz="2800" dirty="0"/>
              <a:t>Cons</a:t>
            </a:r>
          </a:p>
          <a:p>
            <a:pPr lvl="1"/>
            <a:r>
              <a:rPr lang="en-US" sz="28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3025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8C8A-50BF-F046-8322-54459795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Technical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5BBD92-280A-E14A-97C9-D22BCB6F4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1352124"/>
            <a:ext cx="9906000" cy="15798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62C80FA-A7ED-0B4F-9C94-81CE82125E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1" y="2932009"/>
                <a:ext cx="9905998" cy="2556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20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Use Akaike Information Criterion (AIC) to tune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found in [2]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Typically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sz="2600" dirty="0"/>
                  <a:t> to be the 50</a:t>
                </a:r>
                <a:r>
                  <a:rPr lang="en-US" sz="2600" baseline="30000" dirty="0"/>
                  <a:t>th</a:t>
                </a:r>
                <a:r>
                  <a:rPr lang="en-US" sz="2600" dirty="0"/>
                  <a:t> percentile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62C80FA-A7ED-0B4F-9C94-81CE82125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1" y="2932009"/>
                <a:ext cx="9905998" cy="2556083"/>
              </a:xfrm>
              <a:prstGeom prst="rect">
                <a:avLst/>
              </a:prstGeom>
              <a:blipFill>
                <a:blip r:embed="rId3"/>
                <a:stretch>
                  <a:fillRect l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59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2B34A-885B-F349-A2B0-B2F47A34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409700"/>
            <a:ext cx="8178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16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7EA0-B698-FF42-8D67-2D5C1573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Technical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108920-8E46-714B-A9FB-1455E6CB7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212" y="1443507"/>
            <a:ext cx="9296400" cy="17399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3DAD77-50D4-0247-A3BA-C5E4F353F2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3" y="3382851"/>
                <a:ext cx="9905998" cy="2556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20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=−∞ 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0              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1     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3DAD77-50D4-0247-A3BA-C5E4F353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3382851"/>
                <a:ext cx="9905998" cy="2556083"/>
              </a:xfrm>
              <a:prstGeom prst="rect">
                <a:avLst/>
              </a:prstGeom>
              <a:blipFill>
                <a:blip r:embed="rId3"/>
                <a:stretch>
                  <a:fillRect l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106D7DE5-1A32-1249-8C8A-3943A9555214}"/>
              </a:ext>
            </a:extLst>
          </p:cNvPr>
          <p:cNvSpPr/>
          <p:nvPr/>
        </p:nvSpPr>
        <p:spPr>
          <a:xfrm>
            <a:off x="5605015" y="3598385"/>
            <a:ext cx="2096551" cy="2125014"/>
          </a:xfrm>
          <a:prstGeom prst="righ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9DA84-E742-634D-AA76-EB54894BB954}"/>
                  </a:ext>
                </a:extLst>
              </p:cNvPr>
              <p:cNvSpPr txBox="1"/>
              <p:nvPr/>
            </p:nvSpPr>
            <p:spPr>
              <a:xfrm>
                <a:off x="7542926" y="4110613"/>
                <a:ext cx="4208807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9DA84-E742-634D-AA76-EB54894B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926" y="4110613"/>
                <a:ext cx="4208807" cy="1100558"/>
              </a:xfrm>
              <a:prstGeom prst="rect">
                <a:avLst/>
              </a:prstGeom>
              <a:blipFill>
                <a:blip r:embed="rId4"/>
                <a:stretch>
                  <a:fillRect t="-110465" b="-16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4C960B2-8083-8948-914F-CA145A8F0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552" y="5293477"/>
            <a:ext cx="5453482" cy="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9852-0A30-5E4A-8673-11816FED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Technical details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9CD120-26DA-AD4F-93BB-01C5B5641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212" y="1443507"/>
            <a:ext cx="9296400" cy="17399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6E6D061-E137-D44B-A624-D44841348C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1" y="2932009"/>
                <a:ext cx="9905998" cy="2556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20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Use Bayesian Information Criterion (BIC) to tune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Search space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is really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6E6D061-E137-D44B-A624-D44841348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1" y="2932009"/>
                <a:ext cx="9905998" cy="2556083"/>
              </a:xfrm>
              <a:prstGeom prst="rect">
                <a:avLst/>
              </a:prstGeom>
              <a:blipFill>
                <a:blip r:embed="rId3"/>
                <a:stretch>
                  <a:fillRect l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1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A18B-B121-C040-A3B4-54FC415D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Technical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BF61-AFD4-354F-963E-24F1DC96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04" y="2371725"/>
            <a:ext cx="9985907" cy="14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97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E0B3-EDC8-5A42-B877-43FE4BEC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Simulation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60B93D-6004-264A-98F8-0714B8FBD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390919"/>
                <a:ext cx="9905998" cy="203808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2 feature matrices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m:rPr>
                        <m:sty m:val="p"/>
                      </m:rPr>
                      <a:rPr lang="el-GR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60B93D-6004-264A-98F8-0714B8FBD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390919"/>
                <a:ext cx="9905998" cy="2038081"/>
              </a:xfrm>
              <a:blipFill>
                <a:blip r:embed="rId2"/>
                <a:stretch>
                  <a:fillRect l="-1408" t="-5590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89A2BE-30C0-6443-916E-6FEDFF1CB03B}"/>
                  </a:ext>
                </a:extLst>
              </p:cNvPr>
              <p:cNvSpPr txBox="1"/>
              <p:nvPr/>
            </p:nvSpPr>
            <p:spPr>
              <a:xfrm>
                <a:off x="1996225" y="4646054"/>
                <a:ext cx="1313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89A2BE-30C0-6443-916E-6FEDFF1CB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25" y="4646054"/>
                <a:ext cx="131364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7E9CE5D-AD86-2F45-AC49-8F16210488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4359082"/>
                  </p:ext>
                </p:extLst>
              </p:nvPr>
            </p:nvGraphicFramePr>
            <p:xfrm>
              <a:off x="3130044" y="3755939"/>
              <a:ext cx="6155625" cy="26788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1125">
                      <a:extLst>
                        <a:ext uri="{9D8B030D-6E8A-4147-A177-3AD203B41FA5}">
                          <a16:colId xmlns:a16="http://schemas.microsoft.com/office/drawing/2014/main" val="815275939"/>
                        </a:ext>
                      </a:extLst>
                    </a:gridCol>
                    <a:gridCol w="1231125">
                      <a:extLst>
                        <a:ext uri="{9D8B030D-6E8A-4147-A177-3AD203B41FA5}">
                          <a16:colId xmlns:a16="http://schemas.microsoft.com/office/drawing/2014/main" val="60555469"/>
                        </a:ext>
                      </a:extLst>
                    </a:gridCol>
                    <a:gridCol w="1231125">
                      <a:extLst>
                        <a:ext uri="{9D8B030D-6E8A-4147-A177-3AD203B41FA5}">
                          <a16:colId xmlns:a16="http://schemas.microsoft.com/office/drawing/2014/main" val="2267404124"/>
                        </a:ext>
                      </a:extLst>
                    </a:gridCol>
                    <a:gridCol w="1231125">
                      <a:extLst>
                        <a:ext uri="{9D8B030D-6E8A-4147-A177-3AD203B41FA5}">
                          <a16:colId xmlns:a16="http://schemas.microsoft.com/office/drawing/2014/main" val="4145961604"/>
                        </a:ext>
                      </a:extLst>
                    </a:gridCol>
                    <a:gridCol w="1231125">
                      <a:extLst>
                        <a:ext uri="{9D8B030D-6E8A-4147-A177-3AD203B41FA5}">
                          <a16:colId xmlns:a16="http://schemas.microsoft.com/office/drawing/2014/main" val="3348246813"/>
                        </a:ext>
                      </a:extLst>
                    </a:gridCol>
                  </a:tblGrid>
                  <a:tr h="5467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5837078"/>
                      </a:ext>
                    </a:extLst>
                  </a:tr>
                  <a:tr h="54671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89434975"/>
                      </a:ext>
                    </a:extLst>
                  </a:tr>
                  <a:tr h="5467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437754"/>
                      </a:ext>
                    </a:extLst>
                  </a:tr>
                  <a:tr h="5193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4168460"/>
                      </a:ext>
                    </a:extLst>
                  </a:tr>
                  <a:tr h="5193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4974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7E9CE5D-AD86-2F45-AC49-8F16210488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4359082"/>
                  </p:ext>
                </p:extLst>
              </p:nvPr>
            </p:nvGraphicFramePr>
            <p:xfrm>
              <a:off x="3130044" y="3755939"/>
              <a:ext cx="6155625" cy="26788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1125">
                      <a:extLst>
                        <a:ext uri="{9D8B030D-6E8A-4147-A177-3AD203B41FA5}">
                          <a16:colId xmlns:a16="http://schemas.microsoft.com/office/drawing/2014/main" val="815275939"/>
                        </a:ext>
                      </a:extLst>
                    </a:gridCol>
                    <a:gridCol w="1231125">
                      <a:extLst>
                        <a:ext uri="{9D8B030D-6E8A-4147-A177-3AD203B41FA5}">
                          <a16:colId xmlns:a16="http://schemas.microsoft.com/office/drawing/2014/main" val="60555469"/>
                        </a:ext>
                      </a:extLst>
                    </a:gridCol>
                    <a:gridCol w="1231125">
                      <a:extLst>
                        <a:ext uri="{9D8B030D-6E8A-4147-A177-3AD203B41FA5}">
                          <a16:colId xmlns:a16="http://schemas.microsoft.com/office/drawing/2014/main" val="2267404124"/>
                        </a:ext>
                      </a:extLst>
                    </a:gridCol>
                    <a:gridCol w="1231125">
                      <a:extLst>
                        <a:ext uri="{9D8B030D-6E8A-4147-A177-3AD203B41FA5}">
                          <a16:colId xmlns:a16="http://schemas.microsoft.com/office/drawing/2014/main" val="4145961604"/>
                        </a:ext>
                      </a:extLst>
                    </a:gridCol>
                    <a:gridCol w="1231125">
                      <a:extLst>
                        <a:ext uri="{9D8B030D-6E8A-4147-A177-3AD203B41FA5}">
                          <a16:colId xmlns:a16="http://schemas.microsoft.com/office/drawing/2014/main" val="3348246813"/>
                        </a:ext>
                      </a:extLst>
                    </a:gridCol>
                  </a:tblGrid>
                  <a:tr h="5467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31" r="-401031" b="-3930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31" r="-301031" b="-3930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980" r="-197959" b="-3930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062" r="-100000" b="-3930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2062" b="-3930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837078"/>
                      </a:ext>
                    </a:extLst>
                  </a:tr>
                  <a:tr h="5467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31" t="-97727" r="-401031" b="-284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31" t="-97727" r="-301031" b="-284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980" t="-97727" r="-197959" b="-284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062" t="-97727" r="-100000" b="-284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2062" t="-97727" b="-284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434975"/>
                      </a:ext>
                    </a:extLst>
                  </a:tr>
                  <a:tr h="5467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31" t="-202326" r="-401031" b="-1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31" t="-202326" r="-301031" b="-1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980" t="-202326" r="-197959" b="-1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062" t="-202326" r="-100000" b="-1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2062" t="-202326" b="-1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8437754"/>
                      </a:ext>
                    </a:extLst>
                  </a:tr>
                  <a:tr h="5193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31" t="-317073" r="-4010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31" t="-317073" r="-3010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980" t="-317073" r="-19795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062" t="-317073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2062" t="-31707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168460"/>
                      </a:ext>
                    </a:extLst>
                  </a:tr>
                  <a:tr h="5193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31" t="-417073" r="-4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31" t="-417073" r="-3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980" t="-417073" r="-1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062" t="-41707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2062" t="-4170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4974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3BBC-941D-F64D-8DA7-826016CA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Simulation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4303C7-740B-DF4C-8BD9-1FB20E60E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219200"/>
                <a:ext cx="9905998" cy="36575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  0.3, 0.7</m:t>
                        </m:r>
                      </m:e>
                    </m:d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150, 250, 350</m:t>
                        </m:r>
                      </m:e>
                    </m:d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25, 150, 250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4303C7-740B-DF4C-8BD9-1FB20E60E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219200"/>
                <a:ext cx="9905998" cy="3657599"/>
              </a:xfrm>
              <a:blipFill>
                <a:blip r:embed="rId2"/>
                <a:stretch>
                  <a:fillRect l="-2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956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4550-F5A7-C746-807A-D6766CC5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Compare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DE9D-AEB4-9241-8FAD-236D5216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42435"/>
            <a:ext cx="9905998" cy="4348766"/>
          </a:xfrm>
        </p:spPr>
        <p:txBody>
          <a:bodyPr>
            <a:normAutofit/>
          </a:bodyPr>
          <a:lstStyle/>
          <a:p>
            <a:r>
              <a:rPr lang="en-US" sz="2600" dirty="0"/>
              <a:t>L1 Regularized Linear SVM over the entire dataset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Nonlinear SVM (radial basis kernel) over the entire dataset</a:t>
            </a:r>
          </a:p>
        </p:txBody>
      </p:sp>
    </p:spTree>
    <p:extLst>
      <p:ext uri="{BB962C8B-B14F-4D97-AF65-F5344CB8AC3E}">
        <p14:creationId xmlns:p14="http://schemas.microsoft.com/office/powerpoint/2010/main" val="3555087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CC10-1023-CF40-8A81-19B5BE919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3107-3888-D240-9167-6523D3E7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90" y="323148"/>
            <a:ext cx="7400434" cy="6280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0A56C8-80B4-6E4A-B5BB-AA64B0A994B6}"/>
                  </a:ext>
                </a:extLst>
              </p:cNvPr>
              <p:cNvSpPr txBox="1"/>
              <p:nvPr/>
            </p:nvSpPr>
            <p:spPr>
              <a:xfrm>
                <a:off x="1030309" y="2690336"/>
                <a:ext cx="238259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  <a:p>
                <a:endParaRPr lang="en-US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0A56C8-80B4-6E4A-B5BB-AA64B0A99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09" y="2690336"/>
                <a:ext cx="2382592" cy="1477328"/>
              </a:xfrm>
              <a:prstGeom prst="rect">
                <a:avLst/>
              </a:prstGeom>
              <a:blipFill>
                <a:blip r:embed="rId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5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1844-A758-7A41-9FCC-B2A01576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A quick illustration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10F93-3588-BA4A-9A4A-3C7DE6CCF1BB}"/>
              </a:ext>
            </a:extLst>
          </p:cNvPr>
          <p:cNvSpPr/>
          <p:nvPr/>
        </p:nvSpPr>
        <p:spPr>
          <a:xfrm>
            <a:off x="1879600" y="1591733"/>
            <a:ext cx="8094133" cy="436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96FB00-D237-AD45-80C6-F0ECED095269}"/>
              </a:ext>
            </a:extLst>
          </p:cNvPr>
          <p:cNvCxnSpPr/>
          <p:nvPr/>
        </p:nvCxnSpPr>
        <p:spPr>
          <a:xfrm flipV="1">
            <a:off x="2963333" y="1964267"/>
            <a:ext cx="0" cy="306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C6F9FC-EEF6-1641-AB9F-96BBC55F5860}"/>
              </a:ext>
            </a:extLst>
          </p:cNvPr>
          <p:cNvCxnSpPr/>
          <p:nvPr/>
        </p:nvCxnSpPr>
        <p:spPr>
          <a:xfrm>
            <a:off x="2556933" y="4741333"/>
            <a:ext cx="6688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5211233-CF26-294D-B961-1B9D219E127D}"/>
              </a:ext>
            </a:extLst>
          </p:cNvPr>
          <p:cNvSpPr/>
          <p:nvPr/>
        </p:nvSpPr>
        <p:spPr>
          <a:xfrm>
            <a:off x="3522133" y="29294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71FE08-AD00-0F49-87D7-CC98884808AB}"/>
              </a:ext>
            </a:extLst>
          </p:cNvPr>
          <p:cNvSpPr/>
          <p:nvPr/>
        </p:nvSpPr>
        <p:spPr>
          <a:xfrm>
            <a:off x="4207932" y="3149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95D92E-FBF1-5D4F-9834-6BA5FD1E9B77}"/>
              </a:ext>
            </a:extLst>
          </p:cNvPr>
          <p:cNvSpPr/>
          <p:nvPr/>
        </p:nvSpPr>
        <p:spPr>
          <a:xfrm>
            <a:off x="3776133" y="34628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A34EA6-9676-E04A-91E2-08B5D817601F}"/>
              </a:ext>
            </a:extLst>
          </p:cNvPr>
          <p:cNvSpPr/>
          <p:nvPr/>
        </p:nvSpPr>
        <p:spPr>
          <a:xfrm>
            <a:off x="4080932" y="3886199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7E4E2D-E8C6-4B43-BE0B-8093CE47F96E}"/>
              </a:ext>
            </a:extLst>
          </p:cNvPr>
          <p:cNvSpPr/>
          <p:nvPr/>
        </p:nvSpPr>
        <p:spPr>
          <a:xfrm>
            <a:off x="4639731" y="40894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046052-6EC0-1748-A990-B611929D2C89}"/>
              </a:ext>
            </a:extLst>
          </p:cNvPr>
          <p:cNvSpPr/>
          <p:nvPr/>
        </p:nvSpPr>
        <p:spPr>
          <a:xfrm>
            <a:off x="4538132" y="35898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3F30E4-68D3-C548-9C27-13E066F02E0A}"/>
              </a:ext>
            </a:extLst>
          </p:cNvPr>
          <p:cNvSpPr/>
          <p:nvPr/>
        </p:nvSpPr>
        <p:spPr>
          <a:xfrm>
            <a:off x="3395133" y="3911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FCEDC8-D5D8-5B43-8CFC-3D67FBDE945D}"/>
              </a:ext>
            </a:extLst>
          </p:cNvPr>
          <p:cNvSpPr/>
          <p:nvPr/>
        </p:nvSpPr>
        <p:spPr>
          <a:xfrm>
            <a:off x="5994402" y="21166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CBE98-AD92-4843-A8BF-AC51FABECC51}"/>
              </a:ext>
            </a:extLst>
          </p:cNvPr>
          <p:cNvSpPr/>
          <p:nvPr/>
        </p:nvSpPr>
        <p:spPr>
          <a:xfrm>
            <a:off x="7628467" y="20870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E2E52D-00C5-574E-8A35-820970191137}"/>
              </a:ext>
            </a:extLst>
          </p:cNvPr>
          <p:cNvSpPr/>
          <p:nvPr/>
        </p:nvSpPr>
        <p:spPr>
          <a:xfrm>
            <a:off x="7179739" y="26331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312FFD-5E17-B24C-9C89-4A0FC9A64BE2}"/>
              </a:ext>
            </a:extLst>
          </p:cNvPr>
          <p:cNvSpPr/>
          <p:nvPr/>
        </p:nvSpPr>
        <p:spPr>
          <a:xfrm>
            <a:off x="7763934" y="31834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163990-C910-2E47-AF34-E932DC817A41}"/>
              </a:ext>
            </a:extLst>
          </p:cNvPr>
          <p:cNvSpPr/>
          <p:nvPr/>
        </p:nvSpPr>
        <p:spPr>
          <a:xfrm>
            <a:off x="6756400" y="30649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9735C5-710E-0B40-A1D9-DC9487719583}"/>
              </a:ext>
            </a:extLst>
          </p:cNvPr>
          <p:cNvSpPr/>
          <p:nvPr/>
        </p:nvSpPr>
        <p:spPr>
          <a:xfrm>
            <a:off x="5477936" y="269240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7C4577-FA37-8B41-91D2-2292D7A614FC}"/>
              </a:ext>
            </a:extLst>
          </p:cNvPr>
          <p:cNvSpPr/>
          <p:nvPr/>
        </p:nvSpPr>
        <p:spPr>
          <a:xfrm>
            <a:off x="6519334" y="35221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54B32B-6C4F-6B43-B4C3-1551F5E9FA2D}"/>
              </a:ext>
            </a:extLst>
          </p:cNvPr>
          <p:cNvSpPr/>
          <p:nvPr/>
        </p:nvSpPr>
        <p:spPr>
          <a:xfrm>
            <a:off x="6163735" y="29294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1EFEE8-F7ED-1E44-8D82-58C12C1E20F4}"/>
              </a:ext>
            </a:extLst>
          </p:cNvPr>
          <p:cNvCxnSpPr/>
          <p:nvPr/>
        </p:nvCxnSpPr>
        <p:spPr>
          <a:xfrm>
            <a:off x="4030133" y="1811867"/>
            <a:ext cx="2997200" cy="3640666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F330D4-A783-314C-A97F-02BBE7F245B6}"/>
                  </a:ext>
                </a:extLst>
              </p:cNvPr>
              <p:cNvSpPr txBox="1"/>
              <p:nvPr/>
            </p:nvSpPr>
            <p:spPr>
              <a:xfrm>
                <a:off x="7027333" y="5317067"/>
                <a:ext cx="2472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F330D4-A783-314C-A97F-02BBE7F2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3" y="5317067"/>
                <a:ext cx="2472269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847B50-6BE3-B849-BF8C-8DD6FFD60DDC}"/>
                  </a:ext>
                </a:extLst>
              </p:cNvPr>
              <p:cNvSpPr txBox="1"/>
              <p:nvPr/>
            </p:nvSpPr>
            <p:spPr>
              <a:xfrm>
                <a:off x="8898466" y="4796935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847B50-6BE3-B849-BF8C-8DD6FFD60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466" y="4796935"/>
                <a:ext cx="5587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19B8BF-5A37-BE4C-998E-9D43A4F4E79A}"/>
                  </a:ext>
                </a:extLst>
              </p:cNvPr>
              <p:cNvSpPr txBox="1"/>
              <p:nvPr/>
            </p:nvSpPr>
            <p:spPr>
              <a:xfrm>
                <a:off x="2396067" y="1870101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19B8BF-5A37-BE4C-998E-9D43A4F4E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67" y="1870101"/>
                <a:ext cx="5587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95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8FDD-4725-BF46-8C9B-F085FB84F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454997-8D6B-AB4B-BE94-C769A00E10D0}"/>
                  </a:ext>
                </a:extLst>
              </p:cNvPr>
              <p:cNvSpPr txBox="1"/>
              <p:nvPr/>
            </p:nvSpPr>
            <p:spPr>
              <a:xfrm>
                <a:off x="1030309" y="2690336"/>
                <a:ext cx="238259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  <a:p>
                <a:endParaRPr lang="en-US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454997-8D6B-AB4B-BE94-C769A00E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09" y="2690336"/>
                <a:ext cx="2382592" cy="1477328"/>
              </a:xfrm>
              <a:prstGeom prst="rect">
                <a:avLst/>
              </a:prstGeom>
              <a:blipFill>
                <a:blip r:embed="rId2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7FA6EC-428D-974B-8F6B-FDF1E541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90" y="278193"/>
            <a:ext cx="7439071" cy="631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30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8349-8DCB-2E47-9356-20C954BC8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65752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0E40C-C712-EA44-B122-37E26B51EEA9}"/>
              </a:ext>
            </a:extLst>
          </p:cNvPr>
          <p:cNvSpPr txBox="1"/>
          <p:nvPr/>
        </p:nvSpPr>
        <p:spPr>
          <a:xfrm>
            <a:off x="2686878" y="3710250"/>
            <a:ext cx="6818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779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836E-AD63-CB40-A7E3-8548464A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D0BCF-30CE-A847-B8E7-E6F4DAAB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66899"/>
            <a:ext cx="9905998" cy="3124201"/>
          </a:xfrm>
        </p:spPr>
        <p:txBody>
          <a:bodyPr/>
          <a:lstStyle/>
          <a:p>
            <a:r>
              <a:rPr lang="en-US" dirty="0">
                <a:effectLst/>
              </a:rPr>
              <a:t>[1] Kaul, A., </a:t>
            </a:r>
            <a:r>
              <a:rPr lang="en-US" dirty="0" err="1">
                <a:effectLst/>
              </a:rPr>
              <a:t>Jandhyala</a:t>
            </a:r>
            <a:r>
              <a:rPr lang="en-US" dirty="0">
                <a:effectLst/>
              </a:rPr>
              <a:t>, V. and Fotopoulos, S. (2019) </a:t>
            </a:r>
            <a:r>
              <a:rPr lang="en-US" i="1" dirty="0">
                <a:effectLst/>
              </a:rPr>
              <a:t>An efficient two step algorithm for high dimensional change point regression models without grid search</a:t>
            </a:r>
            <a:r>
              <a:rPr lang="en-US" dirty="0">
                <a:effectLst/>
              </a:rPr>
              <a:t>. Journal of Machine Learning Research 1.</a:t>
            </a:r>
          </a:p>
          <a:p>
            <a:endParaRPr lang="en-US" dirty="0"/>
          </a:p>
          <a:p>
            <a:r>
              <a:rPr lang="en-US" dirty="0">
                <a:effectLst/>
              </a:rPr>
              <a:t>[2] </a:t>
            </a:r>
            <a:r>
              <a:rPr lang="en-US" dirty="0" err="1">
                <a:effectLst/>
              </a:rPr>
              <a:t>Claeskens</a:t>
            </a:r>
            <a:r>
              <a:rPr lang="en-US" dirty="0">
                <a:effectLst/>
              </a:rPr>
              <a:t>, G., </a:t>
            </a:r>
            <a:r>
              <a:rPr lang="en-US" dirty="0" err="1">
                <a:effectLst/>
              </a:rPr>
              <a:t>Croux</a:t>
            </a:r>
            <a:r>
              <a:rPr lang="en-US" dirty="0">
                <a:effectLst/>
              </a:rPr>
              <a:t>, C. and </a:t>
            </a:r>
            <a:r>
              <a:rPr lang="en-US" dirty="0" err="1">
                <a:effectLst/>
              </a:rPr>
              <a:t>Kerckhoven</a:t>
            </a:r>
            <a:r>
              <a:rPr lang="en-US" dirty="0">
                <a:effectLst/>
              </a:rPr>
              <a:t>, J. (2008) </a:t>
            </a:r>
            <a:r>
              <a:rPr lang="en-US" i="1" dirty="0">
                <a:effectLst/>
              </a:rPr>
              <a:t>An Information Criterion for Variable Selection in Support Vector Machines</a:t>
            </a:r>
            <a:r>
              <a:rPr lang="en-US" dirty="0">
                <a:effectLst/>
              </a:rPr>
              <a:t>. Journal of Machine Learning Research 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0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593D-2923-4B40-A7B1-6537F608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a natural extension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BE3F4A-B81E-6743-BD55-9DA1DD8314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337733"/>
                <a:ext cx="9905998" cy="445346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P– dimensional setting: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pPr lvl="2"/>
                <a:r>
                  <a:rPr lang="en-US" sz="2400" dirty="0"/>
                  <a:t>Separating hyperplane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pPr lvl="2"/>
                <a:r>
                  <a:rPr lang="en-US" sz="2400" dirty="0"/>
                  <a:t>Points on one side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pPr lvl="2"/>
                <a:r>
                  <a:rPr lang="en-US" sz="2400" dirty="0"/>
                  <a:t>Points on the other side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BE3F4A-B81E-6743-BD55-9DA1DD8314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337733"/>
                <a:ext cx="9905998" cy="4453467"/>
              </a:xfrm>
              <a:blipFill>
                <a:blip r:embed="rId2"/>
                <a:stretch>
                  <a:fillRect l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7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0A27-B0C7-6B40-934F-A98BAC58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Back to the illustration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FB97CF-F760-9244-B451-4A15C844AED2}"/>
              </a:ext>
            </a:extLst>
          </p:cNvPr>
          <p:cNvSpPr/>
          <p:nvPr/>
        </p:nvSpPr>
        <p:spPr>
          <a:xfrm>
            <a:off x="1879600" y="1591733"/>
            <a:ext cx="8094133" cy="436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21D61E-BFA4-4547-9D83-788B0C9D5805}"/>
              </a:ext>
            </a:extLst>
          </p:cNvPr>
          <p:cNvCxnSpPr/>
          <p:nvPr/>
        </p:nvCxnSpPr>
        <p:spPr>
          <a:xfrm flipV="1">
            <a:off x="2963333" y="1964267"/>
            <a:ext cx="0" cy="306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0685AF-0BF8-BC4D-AFCC-41732D957EC9}"/>
              </a:ext>
            </a:extLst>
          </p:cNvPr>
          <p:cNvCxnSpPr/>
          <p:nvPr/>
        </p:nvCxnSpPr>
        <p:spPr>
          <a:xfrm>
            <a:off x="2556933" y="4741333"/>
            <a:ext cx="6688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414E0B9-597F-B445-9C28-288172F65933}"/>
              </a:ext>
            </a:extLst>
          </p:cNvPr>
          <p:cNvSpPr/>
          <p:nvPr/>
        </p:nvSpPr>
        <p:spPr>
          <a:xfrm>
            <a:off x="3522133" y="29294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DEC9BB-87A5-0D4C-A982-A19554725CC8}"/>
              </a:ext>
            </a:extLst>
          </p:cNvPr>
          <p:cNvSpPr/>
          <p:nvPr/>
        </p:nvSpPr>
        <p:spPr>
          <a:xfrm>
            <a:off x="4207932" y="3149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97FB14-AE69-6D44-82D3-FD94EE520135}"/>
              </a:ext>
            </a:extLst>
          </p:cNvPr>
          <p:cNvSpPr/>
          <p:nvPr/>
        </p:nvSpPr>
        <p:spPr>
          <a:xfrm>
            <a:off x="3776133" y="34628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C1F987-0C11-904C-8299-B9B8CA1A1953}"/>
              </a:ext>
            </a:extLst>
          </p:cNvPr>
          <p:cNvSpPr/>
          <p:nvPr/>
        </p:nvSpPr>
        <p:spPr>
          <a:xfrm>
            <a:off x="4080932" y="3886199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900FD1-B227-D24B-8BE8-C6B646F5EB6E}"/>
              </a:ext>
            </a:extLst>
          </p:cNvPr>
          <p:cNvSpPr/>
          <p:nvPr/>
        </p:nvSpPr>
        <p:spPr>
          <a:xfrm>
            <a:off x="4639731" y="40894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895C53-74F3-EB47-84AC-93E86309199C}"/>
              </a:ext>
            </a:extLst>
          </p:cNvPr>
          <p:cNvSpPr/>
          <p:nvPr/>
        </p:nvSpPr>
        <p:spPr>
          <a:xfrm>
            <a:off x="4538132" y="35898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1B070C0-C6C5-F24F-AED2-261BDC1DE9F2}"/>
              </a:ext>
            </a:extLst>
          </p:cNvPr>
          <p:cNvSpPr/>
          <p:nvPr/>
        </p:nvSpPr>
        <p:spPr>
          <a:xfrm>
            <a:off x="3395133" y="3911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980726-A9DA-CB42-82B0-C93EFA161EA6}"/>
              </a:ext>
            </a:extLst>
          </p:cNvPr>
          <p:cNvSpPr/>
          <p:nvPr/>
        </p:nvSpPr>
        <p:spPr>
          <a:xfrm>
            <a:off x="5994402" y="21166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0290BB-3D54-084B-9AC0-2AD3CD2F0E10}"/>
              </a:ext>
            </a:extLst>
          </p:cNvPr>
          <p:cNvSpPr/>
          <p:nvPr/>
        </p:nvSpPr>
        <p:spPr>
          <a:xfrm>
            <a:off x="7628467" y="20870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84449B-FA37-4B42-A495-024ABD3BAAF2}"/>
              </a:ext>
            </a:extLst>
          </p:cNvPr>
          <p:cNvSpPr/>
          <p:nvPr/>
        </p:nvSpPr>
        <p:spPr>
          <a:xfrm>
            <a:off x="7179739" y="26331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7086A9-F4DB-AA46-9A5A-EEEA0E608827}"/>
              </a:ext>
            </a:extLst>
          </p:cNvPr>
          <p:cNvSpPr/>
          <p:nvPr/>
        </p:nvSpPr>
        <p:spPr>
          <a:xfrm>
            <a:off x="7763934" y="31834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51C6C2-0A4D-D040-BF60-FF0FFFB13498}"/>
              </a:ext>
            </a:extLst>
          </p:cNvPr>
          <p:cNvSpPr/>
          <p:nvPr/>
        </p:nvSpPr>
        <p:spPr>
          <a:xfrm>
            <a:off x="6756400" y="30649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5308AC-83E6-F74E-AE2F-A54E27662467}"/>
              </a:ext>
            </a:extLst>
          </p:cNvPr>
          <p:cNvSpPr/>
          <p:nvPr/>
        </p:nvSpPr>
        <p:spPr>
          <a:xfrm>
            <a:off x="5477936" y="269240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6CA944-42C9-0040-BF22-8CB2BC2FB845}"/>
              </a:ext>
            </a:extLst>
          </p:cNvPr>
          <p:cNvSpPr/>
          <p:nvPr/>
        </p:nvSpPr>
        <p:spPr>
          <a:xfrm>
            <a:off x="6519334" y="35221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4DC681-E7C8-454E-9CDE-EB001DD4E037}"/>
              </a:ext>
            </a:extLst>
          </p:cNvPr>
          <p:cNvSpPr/>
          <p:nvPr/>
        </p:nvSpPr>
        <p:spPr>
          <a:xfrm>
            <a:off x="6163735" y="29294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A5EE9F-34B0-D441-BACD-E1F22C97CA4F}"/>
              </a:ext>
            </a:extLst>
          </p:cNvPr>
          <p:cNvCxnSpPr/>
          <p:nvPr/>
        </p:nvCxnSpPr>
        <p:spPr>
          <a:xfrm>
            <a:off x="4030133" y="1811867"/>
            <a:ext cx="2997200" cy="3640666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085C07-0697-354E-BB75-75B957E94499}"/>
                  </a:ext>
                </a:extLst>
              </p:cNvPr>
              <p:cNvSpPr txBox="1"/>
              <p:nvPr/>
            </p:nvSpPr>
            <p:spPr>
              <a:xfrm>
                <a:off x="7027333" y="5317067"/>
                <a:ext cx="2472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085C07-0697-354E-BB75-75B957E94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3" y="5317067"/>
                <a:ext cx="2472269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0F021A-038F-B040-8174-39B0869CEE71}"/>
                  </a:ext>
                </a:extLst>
              </p:cNvPr>
              <p:cNvSpPr txBox="1"/>
              <p:nvPr/>
            </p:nvSpPr>
            <p:spPr>
              <a:xfrm>
                <a:off x="8898466" y="4796935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0F021A-038F-B040-8174-39B0869CE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466" y="4796935"/>
                <a:ext cx="5587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83DABD-7136-2843-AE7C-0A183BDAC3A5}"/>
                  </a:ext>
                </a:extLst>
              </p:cNvPr>
              <p:cNvSpPr txBox="1"/>
              <p:nvPr/>
            </p:nvSpPr>
            <p:spPr>
              <a:xfrm>
                <a:off x="2396067" y="1870101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83DABD-7136-2843-AE7C-0A183BDAC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67" y="1870101"/>
                <a:ext cx="5587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3F8181-9B9C-E84C-8976-1521C87965E6}"/>
                  </a:ext>
                </a:extLst>
              </p:cNvPr>
              <p:cNvSpPr txBox="1"/>
              <p:nvPr/>
            </p:nvSpPr>
            <p:spPr>
              <a:xfrm>
                <a:off x="6417737" y="3810001"/>
                <a:ext cx="2472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3F8181-9B9C-E84C-8976-1521C8796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37" y="3810001"/>
                <a:ext cx="2472269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F54144-F849-564C-8967-DC7240441181}"/>
                  </a:ext>
                </a:extLst>
              </p:cNvPr>
              <p:cNvSpPr txBox="1"/>
              <p:nvPr/>
            </p:nvSpPr>
            <p:spPr>
              <a:xfrm>
                <a:off x="3539076" y="4334935"/>
                <a:ext cx="2472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F54144-F849-564C-8967-DC7240441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076" y="4334935"/>
                <a:ext cx="2472269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37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42F9-6AE3-794D-A9C9-6E8A5093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Maximal margin classifier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E1673-B1C4-A342-BA2A-E957DDB03658}"/>
              </a:ext>
            </a:extLst>
          </p:cNvPr>
          <p:cNvSpPr/>
          <p:nvPr/>
        </p:nvSpPr>
        <p:spPr>
          <a:xfrm>
            <a:off x="1879600" y="1591733"/>
            <a:ext cx="8094133" cy="436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BD4586-5E1B-CD4E-91D4-24577109A0BC}"/>
              </a:ext>
            </a:extLst>
          </p:cNvPr>
          <p:cNvCxnSpPr/>
          <p:nvPr/>
        </p:nvCxnSpPr>
        <p:spPr>
          <a:xfrm flipV="1">
            <a:off x="2963333" y="1964267"/>
            <a:ext cx="0" cy="306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FE16CB-ECA9-0F42-8C9D-9290E9CCA088}"/>
              </a:ext>
            </a:extLst>
          </p:cNvPr>
          <p:cNvCxnSpPr/>
          <p:nvPr/>
        </p:nvCxnSpPr>
        <p:spPr>
          <a:xfrm>
            <a:off x="2556933" y="4741333"/>
            <a:ext cx="6688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B6AA26A-7723-2741-B815-429D6CBAB13B}"/>
              </a:ext>
            </a:extLst>
          </p:cNvPr>
          <p:cNvSpPr/>
          <p:nvPr/>
        </p:nvSpPr>
        <p:spPr>
          <a:xfrm>
            <a:off x="3522133" y="29294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2D84E-8203-A241-B5FB-3A94F926E9D1}"/>
              </a:ext>
            </a:extLst>
          </p:cNvPr>
          <p:cNvSpPr/>
          <p:nvPr/>
        </p:nvSpPr>
        <p:spPr>
          <a:xfrm>
            <a:off x="4207932" y="3149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2E596B-40F9-5B46-86AA-860FCB730502}"/>
              </a:ext>
            </a:extLst>
          </p:cNvPr>
          <p:cNvSpPr/>
          <p:nvPr/>
        </p:nvSpPr>
        <p:spPr>
          <a:xfrm>
            <a:off x="3776133" y="34628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F5AFC5-6DFE-6246-9F0C-E83803F15B38}"/>
              </a:ext>
            </a:extLst>
          </p:cNvPr>
          <p:cNvSpPr/>
          <p:nvPr/>
        </p:nvSpPr>
        <p:spPr>
          <a:xfrm>
            <a:off x="4080932" y="3886199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4B9914-1242-D447-86B5-C320A3AFBF51}"/>
              </a:ext>
            </a:extLst>
          </p:cNvPr>
          <p:cNvSpPr/>
          <p:nvPr/>
        </p:nvSpPr>
        <p:spPr>
          <a:xfrm>
            <a:off x="4639731" y="40894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F6E490-1D7B-FE4F-80C8-94FCE43261B9}"/>
              </a:ext>
            </a:extLst>
          </p:cNvPr>
          <p:cNvSpPr/>
          <p:nvPr/>
        </p:nvSpPr>
        <p:spPr>
          <a:xfrm>
            <a:off x="4538132" y="35898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459212-0483-8A42-B4E0-B657BB597207}"/>
              </a:ext>
            </a:extLst>
          </p:cNvPr>
          <p:cNvSpPr/>
          <p:nvPr/>
        </p:nvSpPr>
        <p:spPr>
          <a:xfrm>
            <a:off x="3395133" y="3911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8994B3-FDA5-674C-A96B-D47DDD257A51}"/>
              </a:ext>
            </a:extLst>
          </p:cNvPr>
          <p:cNvSpPr/>
          <p:nvPr/>
        </p:nvSpPr>
        <p:spPr>
          <a:xfrm>
            <a:off x="5994402" y="21166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8AB29-90D2-E443-AA0B-9A4BBA757D39}"/>
              </a:ext>
            </a:extLst>
          </p:cNvPr>
          <p:cNvSpPr/>
          <p:nvPr/>
        </p:nvSpPr>
        <p:spPr>
          <a:xfrm>
            <a:off x="7628467" y="20870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1462D9-78B0-6B4B-B783-B174A3F9070B}"/>
              </a:ext>
            </a:extLst>
          </p:cNvPr>
          <p:cNvSpPr/>
          <p:nvPr/>
        </p:nvSpPr>
        <p:spPr>
          <a:xfrm>
            <a:off x="7179739" y="26331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899BCD-43C3-F644-97D4-987E59720A4D}"/>
              </a:ext>
            </a:extLst>
          </p:cNvPr>
          <p:cNvSpPr/>
          <p:nvPr/>
        </p:nvSpPr>
        <p:spPr>
          <a:xfrm>
            <a:off x="7763934" y="31834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18D8C2-9FC0-FE49-95E1-0F66F2608501}"/>
              </a:ext>
            </a:extLst>
          </p:cNvPr>
          <p:cNvSpPr/>
          <p:nvPr/>
        </p:nvSpPr>
        <p:spPr>
          <a:xfrm>
            <a:off x="6756400" y="30649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679A23-E4BC-B546-AFCC-C0D6FF157A7F}"/>
              </a:ext>
            </a:extLst>
          </p:cNvPr>
          <p:cNvSpPr/>
          <p:nvPr/>
        </p:nvSpPr>
        <p:spPr>
          <a:xfrm>
            <a:off x="5477936" y="269240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324D44-F2DF-D046-9623-B2A9905F8226}"/>
              </a:ext>
            </a:extLst>
          </p:cNvPr>
          <p:cNvSpPr/>
          <p:nvPr/>
        </p:nvSpPr>
        <p:spPr>
          <a:xfrm>
            <a:off x="6519334" y="35221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F9AC9F-9482-3540-9E4B-DAFE6E205CDF}"/>
              </a:ext>
            </a:extLst>
          </p:cNvPr>
          <p:cNvSpPr/>
          <p:nvPr/>
        </p:nvSpPr>
        <p:spPr>
          <a:xfrm>
            <a:off x="6163735" y="29294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316A47-82C7-534B-978F-AF4DAC3C48C5}"/>
              </a:ext>
            </a:extLst>
          </p:cNvPr>
          <p:cNvCxnSpPr/>
          <p:nvPr/>
        </p:nvCxnSpPr>
        <p:spPr>
          <a:xfrm>
            <a:off x="4030133" y="1811867"/>
            <a:ext cx="2997200" cy="3640666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BCE3F4-8F81-6840-B157-E4D499AE62AC}"/>
                  </a:ext>
                </a:extLst>
              </p:cNvPr>
              <p:cNvSpPr txBox="1"/>
              <p:nvPr/>
            </p:nvSpPr>
            <p:spPr>
              <a:xfrm>
                <a:off x="8898466" y="4796935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BCE3F4-8F81-6840-B157-E4D499AE6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466" y="4796935"/>
                <a:ext cx="55879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E2D3D-AE2B-2844-83A0-BAB76AA1C871}"/>
                  </a:ext>
                </a:extLst>
              </p:cNvPr>
              <p:cNvSpPr txBox="1"/>
              <p:nvPr/>
            </p:nvSpPr>
            <p:spPr>
              <a:xfrm>
                <a:off x="2396067" y="1870101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9E2D3D-AE2B-2844-83A0-BAB76AA1C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67" y="1870101"/>
                <a:ext cx="5587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F5B61F-7A9D-C045-BF74-BFD736201B13}"/>
              </a:ext>
            </a:extLst>
          </p:cNvPr>
          <p:cNvCxnSpPr>
            <a:cxnSpLocks/>
          </p:cNvCxnSpPr>
          <p:nvPr/>
        </p:nvCxnSpPr>
        <p:spPr>
          <a:xfrm>
            <a:off x="4893731" y="1811867"/>
            <a:ext cx="1202269" cy="372373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B26989C-0210-A748-B3F6-27F96FD25643}"/>
              </a:ext>
            </a:extLst>
          </p:cNvPr>
          <p:cNvCxnSpPr>
            <a:cxnSpLocks/>
          </p:cNvCxnSpPr>
          <p:nvPr/>
        </p:nvCxnSpPr>
        <p:spPr>
          <a:xfrm>
            <a:off x="4538132" y="1811867"/>
            <a:ext cx="2912540" cy="372373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DCB712-F292-8949-881F-32FEB56BA692}"/>
              </a:ext>
            </a:extLst>
          </p:cNvPr>
          <p:cNvCxnSpPr>
            <a:cxnSpLocks/>
          </p:cNvCxnSpPr>
          <p:nvPr/>
        </p:nvCxnSpPr>
        <p:spPr>
          <a:xfrm flipH="1">
            <a:off x="5012262" y="1811867"/>
            <a:ext cx="152405" cy="372373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E705F5-522A-9340-8962-4E08CA9EAB9C}"/>
              </a:ext>
            </a:extLst>
          </p:cNvPr>
          <p:cNvCxnSpPr/>
          <p:nvPr/>
        </p:nvCxnSpPr>
        <p:spPr>
          <a:xfrm>
            <a:off x="3623741" y="2031999"/>
            <a:ext cx="2997200" cy="3640666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C3B0ED-2E6A-E049-B24B-A14B3715998C}"/>
              </a:ext>
            </a:extLst>
          </p:cNvPr>
          <p:cNvCxnSpPr>
            <a:cxnSpLocks/>
          </p:cNvCxnSpPr>
          <p:nvPr/>
        </p:nvCxnSpPr>
        <p:spPr>
          <a:xfrm>
            <a:off x="4792132" y="1811867"/>
            <a:ext cx="508001" cy="3723732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B484BBC-D41B-2F46-9F1B-F925CA3DD868}"/>
              </a:ext>
            </a:extLst>
          </p:cNvPr>
          <p:cNvSpPr txBox="1"/>
          <p:nvPr/>
        </p:nvSpPr>
        <p:spPr>
          <a:xfrm>
            <a:off x="6887638" y="5535599"/>
            <a:ext cx="214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These All Work!</a:t>
            </a:r>
          </a:p>
        </p:txBody>
      </p:sp>
    </p:spTree>
    <p:extLst>
      <p:ext uri="{BB962C8B-B14F-4D97-AF65-F5344CB8AC3E}">
        <p14:creationId xmlns:p14="http://schemas.microsoft.com/office/powerpoint/2010/main" val="392687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08CC-E97A-244C-BEDC-DBAA64FF9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r>
              <a:rPr lang="en-US" sz="3600" dirty="0"/>
              <a:t>The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EBA6B-2661-3D4D-9A9F-35A6406B4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63132"/>
            <a:ext cx="9905998" cy="3124201"/>
          </a:xfrm>
        </p:spPr>
        <p:txBody>
          <a:bodyPr>
            <a:normAutofit/>
          </a:bodyPr>
          <a:lstStyle/>
          <a:p>
            <a:r>
              <a:rPr lang="en-US" sz="2800" dirty="0"/>
              <a:t>Margin:    Perpendicular distance between the separating 					  hyperplane and the closest point to it</a:t>
            </a:r>
          </a:p>
          <a:p>
            <a:endParaRPr lang="en-US" sz="2800" dirty="0"/>
          </a:p>
          <a:p>
            <a:r>
              <a:rPr lang="en-US" sz="2800" dirty="0"/>
              <a:t>Denote it as ‘M’</a:t>
            </a:r>
          </a:p>
        </p:txBody>
      </p:sp>
    </p:spTree>
    <p:extLst>
      <p:ext uri="{BB962C8B-B14F-4D97-AF65-F5344CB8AC3E}">
        <p14:creationId xmlns:p14="http://schemas.microsoft.com/office/powerpoint/2010/main" val="200360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EE57-EA49-B448-9AF6-041DEBB2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margin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6B9E9-F67E-4847-BFA8-8B3B76588FAA}"/>
              </a:ext>
            </a:extLst>
          </p:cNvPr>
          <p:cNvSpPr/>
          <p:nvPr/>
        </p:nvSpPr>
        <p:spPr>
          <a:xfrm>
            <a:off x="1879600" y="1591733"/>
            <a:ext cx="8094133" cy="436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CAFC10-8CB7-F94F-A3D3-780875A87A3D}"/>
              </a:ext>
            </a:extLst>
          </p:cNvPr>
          <p:cNvCxnSpPr/>
          <p:nvPr/>
        </p:nvCxnSpPr>
        <p:spPr>
          <a:xfrm flipV="1">
            <a:off x="2963333" y="1964267"/>
            <a:ext cx="0" cy="306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8EEBE1-7DEC-EE40-9505-DF3C221D41DF}"/>
              </a:ext>
            </a:extLst>
          </p:cNvPr>
          <p:cNvCxnSpPr/>
          <p:nvPr/>
        </p:nvCxnSpPr>
        <p:spPr>
          <a:xfrm>
            <a:off x="2556933" y="4741333"/>
            <a:ext cx="6688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42918-492B-9E41-9C5A-EDD76280D14E}"/>
              </a:ext>
            </a:extLst>
          </p:cNvPr>
          <p:cNvSpPr/>
          <p:nvPr/>
        </p:nvSpPr>
        <p:spPr>
          <a:xfrm>
            <a:off x="3522133" y="29294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59EFDB-E930-8C42-864A-D124A3AA739D}"/>
              </a:ext>
            </a:extLst>
          </p:cNvPr>
          <p:cNvSpPr/>
          <p:nvPr/>
        </p:nvSpPr>
        <p:spPr>
          <a:xfrm>
            <a:off x="4207932" y="3149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F9C0D0-228F-8A48-93D5-C05D44410E67}"/>
              </a:ext>
            </a:extLst>
          </p:cNvPr>
          <p:cNvSpPr/>
          <p:nvPr/>
        </p:nvSpPr>
        <p:spPr>
          <a:xfrm>
            <a:off x="3776133" y="34628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63C24-499C-8949-80A4-94D2E8D47473}"/>
              </a:ext>
            </a:extLst>
          </p:cNvPr>
          <p:cNvSpPr/>
          <p:nvPr/>
        </p:nvSpPr>
        <p:spPr>
          <a:xfrm>
            <a:off x="4080932" y="3886199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935E11-DEF8-DB48-8A83-B29EDD49876A}"/>
              </a:ext>
            </a:extLst>
          </p:cNvPr>
          <p:cNvSpPr/>
          <p:nvPr/>
        </p:nvSpPr>
        <p:spPr>
          <a:xfrm>
            <a:off x="4639731" y="40894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4AB299-13CE-0D48-9BEA-A16DA7C81AA4}"/>
              </a:ext>
            </a:extLst>
          </p:cNvPr>
          <p:cNvSpPr/>
          <p:nvPr/>
        </p:nvSpPr>
        <p:spPr>
          <a:xfrm>
            <a:off x="4538132" y="3589867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5D610A-51BC-A54F-B296-D181A0AB01D9}"/>
              </a:ext>
            </a:extLst>
          </p:cNvPr>
          <p:cNvSpPr/>
          <p:nvPr/>
        </p:nvSpPr>
        <p:spPr>
          <a:xfrm>
            <a:off x="3395133" y="3911600"/>
            <a:ext cx="254000" cy="254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D1179-D5AF-8245-ACAE-BC5E3B6E9C28}"/>
              </a:ext>
            </a:extLst>
          </p:cNvPr>
          <p:cNvSpPr/>
          <p:nvPr/>
        </p:nvSpPr>
        <p:spPr>
          <a:xfrm>
            <a:off x="5994402" y="21166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F83947-1104-A146-A32A-6EFA33745A0B}"/>
              </a:ext>
            </a:extLst>
          </p:cNvPr>
          <p:cNvSpPr/>
          <p:nvPr/>
        </p:nvSpPr>
        <p:spPr>
          <a:xfrm>
            <a:off x="7628467" y="20870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523A6D-813B-B14A-B406-2D34FD749305}"/>
              </a:ext>
            </a:extLst>
          </p:cNvPr>
          <p:cNvSpPr/>
          <p:nvPr/>
        </p:nvSpPr>
        <p:spPr>
          <a:xfrm>
            <a:off x="7179739" y="26331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3ADC7-93E8-7941-98CC-4270F5DD7CF1}"/>
              </a:ext>
            </a:extLst>
          </p:cNvPr>
          <p:cNvSpPr/>
          <p:nvPr/>
        </p:nvSpPr>
        <p:spPr>
          <a:xfrm>
            <a:off x="7763934" y="31834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555030-AD83-4D47-B167-01B73827308F}"/>
              </a:ext>
            </a:extLst>
          </p:cNvPr>
          <p:cNvSpPr/>
          <p:nvPr/>
        </p:nvSpPr>
        <p:spPr>
          <a:xfrm>
            <a:off x="6756400" y="30649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2C9B2-3F32-D942-A838-4A5E8D5424D9}"/>
              </a:ext>
            </a:extLst>
          </p:cNvPr>
          <p:cNvSpPr/>
          <p:nvPr/>
        </p:nvSpPr>
        <p:spPr>
          <a:xfrm>
            <a:off x="5477936" y="2692400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C6591C-422D-4C40-B534-36C224806F63}"/>
              </a:ext>
            </a:extLst>
          </p:cNvPr>
          <p:cNvSpPr/>
          <p:nvPr/>
        </p:nvSpPr>
        <p:spPr>
          <a:xfrm>
            <a:off x="6519334" y="3522133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D5238E-9DBB-2A4E-B39B-FA94714A05D8}"/>
              </a:ext>
            </a:extLst>
          </p:cNvPr>
          <p:cNvSpPr/>
          <p:nvPr/>
        </p:nvSpPr>
        <p:spPr>
          <a:xfrm>
            <a:off x="6163735" y="2929467"/>
            <a:ext cx="27093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2C31AC-754D-C24F-809B-8691C86A3797}"/>
              </a:ext>
            </a:extLst>
          </p:cNvPr>
          <p:cNvCxnSpPr/>
          <p:nvPr/>
        </p:nvCxnSpPr>
        <p:spPr>
          <a:xfrm>
            <a:off x="4030133" y="1811867"/>
            <a:ext cx="2997200" cy="3640666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656157-2019-C641-B3DA-6FB205232E21}"/>
                  </a:ext>
                </a:extLst>
              </p:cNvPr>
              <p:cNvSpPr txBox="1"/>
              <p:nvPr/>
            </p:nvSpPr>
            <p:spPr>
              <a:xfrm>
                <a:off x="8898466" y="4796935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656157-2019-C641-B3DA-6FB205232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466" y="4796935"/>
                <a:ext cx="55879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82CB09-6B84-FB41-9D32-FEE9BB9FA4C4}"/>
                  </a:ext>
                </a:extLst>
              </p:cNvPr>
              <p:cNvSpPr txBox="1"/>
              <p:nvPr/>
            </p:nvSpPr>
            <p:spPr>
              <a:xfrm>
                <a:off x="2396067" y="1870101"/>
                <a:ext cx="55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82CB09-6B84-FB41-9D32-FEE9BB9FA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67" y="1870101"/>
                <a:ext cx="5587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3ABA731-B0D2-2141-AB97-12BEF504FCB1}"/>
              </a:ext>
            </a:extLst>
          </p:cNvPr>
          <p:cNvCxnSpPr>
            <a:cxnSpLocks/>
          </p:cNvCxnSpPr>
          <p:nvPr/>
        </p:nvCxnSpPr>
        <p:spPr>
          <a:xfrm flipV="1">
            <a:off x="5147731" y="2946401"/>
            <a:ext cx="330205" cy="253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3A0211-C248-6C41-8DD4-820F4D73D15D}"/>
              </a:ext>
            </a:extLst>
          </p:cNvPr>
          <p:cNvSpPr txBox="1"/>
          <p:nvPr/>
        </p:nvSpPr>
        <p:spPr>
          <a:xfrm>
            <a:off x="5300137" y="3090339"/>
            <a:ext cx="45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B68EBD-A7DA-A449-8034-3F2100C0E5AA}"/>
              </a:ext>
            </a:extLst>
          </p:cNvPr>
          <p:cNvSpPr txBox="1"/>
          <p:nvPr/>
        </p:nvSpPr>
        <p:spPr>
          <a:xfrm>
            <a:off x="5892800" y="731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2835722-CE30-9241-B1B1-F75F790844D2}"/>
              </a:ext>
            </a:extLst>
          </p:cNvPr>
          <p:cNvCxnSpPr>
            <a:cxnSpLocks/>
          </p:cNvCxnSpPr>
          <p:nvPr/>
        </p:nvCxnSpPr>
        <p:spPr>
          <a:xfrm>
            <a:off x="4512731" y="1811867"/>
            <a:ext cx="2853272" cy="34713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5533CE0-706E-F448-9FFA-AD2FC9A31ECC}"/>
              </a:ext>
            </a:extLst>
          </p:cNvPr>
          <p:cNvCxnSpPr>
            <a:cxnSpLocks/>
          </p:cNvCxnSpPr>
          <p:nvPr/>
        </p:nvCxnSpPr>
        <p:spPr>
          <a:xfrm>
            <a:off x="3606804" y="1896537"/>
            <a:ext cx="3056467" cy="37761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55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{3F943FC8-5FAC-5D41-A16A-0D77748376AA}tf10001063</Template>
  <TotalTime>3835</TotalTime>
  <Words>915</Words>
  <Application>Microsoft Macintosh PowerPoint</Application>
  <PresentationFormat>Widescreen</PresentationFormat>
  <Paragraphs>296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Cambria Math</vt:lpstr>
      <vt:lpstr>Century Gothic</vt:lpstr>
      <vt:lpstr>Mesh</vt:lpstr>
      <vt:lpstr>Change point support vector machine with l1 regularization</vt:lpstr>
      <vt:lpstr>Special thanks…</vt:lpstr>
      <vt:lpstr>The classification problem</vt:lpstr>
      <vt:lpstr>A quick illustration</vt:lpstr>
      <vt:lpstr>a natural extension</vt:lpstr>
      <vt:lpstr>Back to the illustration</vt:lpstr>
      <vt:lpstr>Maximal margin classifier</vt:lpstr>
      <vt:lpstr>The margin</vt:lpstr>
      <vt:lpstr>The margin</vt:lpstr>
      <vt:lpstr>construction</vt:lpstr>
      <vt:lpstr>construction</vt:lpstr>
      <vt:lpstr>Can we always find this solution?</vt:lpstr>
      <vt:lpstr>THE NON-SEPARABLE CASE</vt:lpstr>
      <vt:lpstr>New optimization</vt:lpstr>
      <vt:lpstr>Tuning the parameter c</vt:lpstr>
      <vt:lpstr>Tuning the parameter c</vt:lpstr>
      <vt:lpstr>A Reminder</vt:lpstr>
      <vt:lpstr>More nicerer…</vt:lpstr>
      <vt:lpstr>Shake it up a lil bit</vt:lpstr>
      <vt:lpstr>Why??</vt:lpstr>
      <vt:lpstr>Whew…intermission?</vt:lpstr>
      <vt:lpstr>The changepoint problem</vt:lpstr>
      <vt:lpstr>The changepoint problem</vt:lpstr>
      <vt:lpstr>The change inducing variable</vt:lpstr>
      <vt:lpstr>The change inducing variable</vt:lpstr>
      <vt:lpstr>goal</vt:lpstr>
      <vt:lpstr>Current methods</vt:lpstr>
      <vt:lpstr>Our Proposed Method</vt:lpstr>
      <vt:lpstr>Formally…</vt:lpstr>
      <vt:lpstr>Our proposed method</vt:lpstr>
      <vt:lpstr>Technical details</vt:lpstr>
      <vt:lpstr>PowerPoint Presentation</vt:lpstr>
      <vt:lpstr>Technical details</vt:lpstr>
      <vt:lpstr>Technical details</vt:lpstr>
      <vt:lpstr>Technical Details</vt:lpstr>
      <vt:lpstr>Simulation Setup</vt:lpstr>
      <vt:lpstr>Simulation setup</vt:lpstr>
      <vt:lpstr>Compare With</vt:lpstr>
      <vt:lpstr>results</vt:lpstr>
      <vt:lpstr>Results</vt:lpstr>
      <vt:lpstr>Questions?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point support vector machine with l1 regularization</dc:title>
  <dc:creator>Lattanzi, Ryan Christopher</dc:creator>
  <cp:lastModifiedBy>Lattanzi, Ryan Christopher</cp:lastModifiedBy>
  <cp:revision>182</cp:revision>
  <dcterms:created xsi:type="dcterms:W3CDTF">2019-04-02T17:37:15Z</dcterms:created>
  <dcterms:modified xsi:type="dcterms:W3CDTF">2019-04-12T15:33:59Z</dcterms:modified>
</cp:coreProperties>
</file>